
<file path=[Content_Types].xml><?xml version="1.0" encoding="utf-8"?>
<Types xmlns="http://schemas.openxmlformats.org/package/2006/content-types">
  <Default Extension="jpeg" ContentType="image/jpeg"/>
  <Default Extension="emf" ContentType="image/x-emf"/>
  <Default Extension="png" ContentType="image/png"/>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9" r:id="rId5"/>
    <p:sldId id="274" r:id="rId6"/>
    <p:sldId id="258" r:id="rId7"/>
    <p:sldId id="262" r:id="rId8"/>
    <p:sldId id="263" r:id="rId9"/>
    <p:sldId id="265" r:id="rId10"/>
    <p:sldId id="267" r:id="rId11"/>
    <p:sldId id="268" r:id="rId12"/>
    <p:sldId id="270" r:id="rId13"/>
    <p:sldId id="271" r:id="rId14"/>
    <p:sldId id="272" r:id="rId15"/>
    <p:sldId id="273" r:id="rId16"/>
    <p:sldId id="277" r:id="rId17"/>
    <p:sldId id="278" r:id="rId18"/>
    <p:sldId id="275" r:id="rId19"/>
    <p:sldId id="279" r:id="rId20"/>
    <p:sldId id="276" r:id="rId21"/>
    <p:sldId id="280" r:id="rId22"/>
    <p:sldId id="282" r:id="rId23"/>
    <p:sldId id="283" r:id="rId24"/>
    <p:sldId id="284"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59"/>
    <p:restoredTop sz="94679"/>
  </p:normalViewPr>
  <p:slideViewPr>
    <p:cSldViewPr snapToGrid="0" snapToObjects="1">
      <p:cViewPr>
        <p:scale>
          <a:sx n="138" d="100"/>
          <a:sy n="138" d="100"/>
        </p:scale>
        <p:origin x="-416" y="6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D3A942-0071-E04D-83CF-C6A9E647237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15951D-B170-B843-86B3-A198780154D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15951D-B170-B843-86B3-A198780154DA}"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15951D-B170-B843-86B3-A198780154DA}"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15951D-B170-B843-86B3-A198780154DA}"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2C2473B0-1CB9-7B4E-AC93-61EAFA72512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7EB39-90A0-174B-B6E7-921EECE00E8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C2473B0-1CB9-7B4E-AC93-61EAFA72512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7EB39-90A0-174B-B6E7-921EECE00E8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C2473B0-1CB9-7B4E-AC93-61EAFA72512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7EB39-90A0-174B-B6E7-921EECE00E8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C2473B0-1CB9-7B4E-AC93-61EAFA72512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7EB39-90A0-174B-B6E7-921EECE00E8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C2473B0-1CB9-7B4E-AC93-61EAFA72512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7EB39-90A0-174B-B6E7-921EECE00E8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2C2473B0-1CB9-7B4E-AC93-61EAFA72512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7EB39-90A0-174B-B6E7-921EECE00E8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2C2473B0-1CB9-7B4E-AC93-61EAFA72512F}"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7EB39-90A0-174B-B6E7-921EECE00E8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2C2473B0-1CB9-7B4E-AC93-61EAFA72512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7EB39-90A0-174B-B6E7-921EECE00E8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2473B0-1CB9-7B4E-AC93-61EAFA72512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7EB39-90A0-174B-B6E7-921EECE00E8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C2473B0-1CB9-7B4E-AC93-61EAFA72512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7EB39-90A0-174B-B6E7-921EECE00E8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C2473B0-1CB9-7B4E-AC93-61EAFA72512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7EB39-90A0-174B-B6E7-921EECE00E8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2473B0-1CB9-7B4E-AC93-61EAFA72512F}"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17EB39-90A0-174B-B6E7-921EECE00E8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 Target="slide16.xml"/><Relationship Id="rId8" Type="http://schemas.openxmlformats.org/officeDocument/2006/relationships/slide" Target="slide19.xml"/><Relationship Id="rId7" Type="http://schemas.openxmlformats.org/officeDocument/2006/relationships/slide" Target="slide2.xml"/><Relationship Id="rId6" Type="http://schemas.openxmlformats.org/officeDocument/2006/relationships/slide" Target="slide3.xml"/><Relationship Id="rId5" Type="http://schemas.openxmlformats.org/officeDocument/2006/relationships/slide" Target="slide9.xml"/><Relationship Id="rId4" Type="http://schemas.openxmlformats.org/officeDocument/2006/relationships/slide" Target="slide4.xml"/><Relationship Id="rId3" Type="http://schemas.openxmlformats.org/officeDocument/2006/relationships/slide" Target="slide8.xml"/><Relationship Id="rId2" Type="http://schemas.openxmlformats.org/officeDocument/2006/relationships/image" Target="../media/image2.emf"/><Relationship Id="rId16" Type="http://schemas.openxmlformats.org/officeDocument/2006/relationships/notesSlide" Target="../notesSlides/notesSlide1.xml"/><Relationship Id="rId15" Type="http://schemas.openxmlformats.org/officeDocument/2006/relationships/slideLayout" Target="../slideLayouts/slideLayout1.xml"/><Relationship Id="rId14" Type="http://schemas.openxmlformats.org/officeDocument/2006/relationships/image" Target="../media/image3.png"/><Relationship Id="rId13" Type="http://schemas.microsoft.com/office/2007/relationships/media" Target="../media/media1.m4a"/><Relationship Id="rId12" Type="http://schemas.openxmlformats.org/officeDocument/2006/relationships/audio" Target="../media/media1.m4a"/><Relationship Id="rId11" Type="http://schemas.openxmlformats.org/officeDocument/2006/relationships/slide" Target="slide18.xml"/><Relationship Id="rId10" Type="http://schemas.openxmlformats.org/officeDocument/2006/relationships/slide" Target="slide17.xml"/><Relationship Id="rId1"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30.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 Target="slide9.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slide" Target="slide9.xml"/><Relationship Id="rId1" Type="http://schemas.openxmlformats.org/officeDocument/2006/relationships/image" Target="../media/image35.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9.xml"/><Relationship Id="rId2" Type="http://schemas.openxmlformats.org/officeDocument/2006/relationships/image" Target="../media/image19.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8.emf"/><Relationship Id="rId3" Type="http://schemas.openxmlformats.org/officeDocument/2006/relationships/image" Target="../media/image37.emf"/><Relationship Id="rId2" Type="http://schemas.openxmlformats.org/officeDocument/2006/relationships/slide" Target="slide9.xml"/><Relationship Id="rId1" Type="http://schemas.openxmlformats.org/officeDocument/2006/relationships/image" Target="../media/image36.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slide" Target="slide4.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 Target="slide9.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2.png"/><Relationship Id="rId2" Type="http://schemas.openxmlformats.org/officeDocument/2006/relationships/slide" Target="slide1.xml"/><Relationship Id="rId1" Type="http://schemas.openxmlformats.org/officeDocument/2006/relationships/image" Target="../media/image41.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slide" Target="slide4.xml"/><Relationship Id="rId3" Type="http://schemas.openxmlformats.org/officeDocument/2006/relationships/image" Target="../media/image37.emf"/><Relationship Id="rId2" Type="http://schemas.openxmlformats.org/officeDocument/2006/relationships/slide" Target="slide1.xml"/><Relationship Id="rId1" Type="http://schemas.openxmlformats.org/officeDocument/2006/relationships/image" Target="../media/image4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slide" Target="slide1.xml"/><Relationship Id="rId1"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5.png"/><Relationship Id="rId3" Type="http://schemas.openxmlformats.org/officeDocument/2006/relationships/slide" Target="slide23.xml"/><Relationship Id="rId2" Type="http://schemas.openxmlformats.org/officeDocument/2006/relationships/slide" Target="slide1.xml"/><Relationship Id="rId1" Type="http://schemas.openxmlformats.org/officeDocument/2006/relationships/image" Target="../media/image37.emf"/></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png"/><Relationship Id="rId7" Type="http://schemas.microsoft.com/office/2007/relationships/media" Target="../media/media2.m4a"/><Relationship Id="rId6" Type="http://schemas.openxmlformats.org/officeDocument/2006/relationships/audio" Target="../media/media2.m4a"/><Relationship Id="rId5" Type="http://schemas.openxmlformats.org/officeDocument/2006/relationships/slide" Target="slide1.xml"/><Relationship Id="rId4" Type="http://schemas.openxmlformats.org/officeDocument/2006/relationships/image" Target="../media/image6.png"/><Relationship Id="rId3" Type="http://schemas.openxmlformats.org/officeDocument/2006/relationships/slide" Target="slide4.xml"/><Relationship Id="rId2" Type="http://schemas.openxmlformats.org/officeDocument/2006/relationships/image" Target="../media/image5.jpeg"/><Relationship Id="rId10" Type="http://schemas.openxmlformats.org/officeDocument/2006/relationships/notesSlide" Target="../notesSlides/notesSlide2.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slide" Target="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slide" Target="slide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slide" Target="slide1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19.xml"/><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jpeg"/><Relationship Id="rId4" Type="http://schemas.openxmlformats.org/officeDocument/2006/relationships/image" Target="../media/image10.emf"/><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slide" Target="slide4.xml"/><Relationship Id="rId7" Type="http://schemas.openxmlformats.org/officeDocument/2006/relationships/image" Target="../media/image14.png"/><Relationship Id="rId6" Type="http://schemas.openxmlformats.org/officeDocument/2006/relationships/image" Target="../media/image13.emf"/><Relationship Id="rId5" Type="http://schemas.openxmlformats.org/officeDocument/2006/relationships/slide" Target="slide5.xml"/><Relationship Id="rId4" Type="http://schemas.openxmlformats.org/officeDocument/2006/relationships/slide" Target="slide6.xml"/><Relationship Id="rId3" Type="http://schemas.openxmlformats.org/officeDocument/2006/relationships/image" Target="../media/image12.emf"/><Relationship Id="rId2" Type="http://schemas.openxmlformats.org/officeDocument/2006/relationships/image" Target="../media/image11.emf"/><Relationship Id="rId19" Type="http://schemas.openxmlformats.org/officeDocument/2006/relationships/notesSlide" Target="../notesSlides/notesSlide3.xml"/><Relationship Id="rId18" Type="http://schemas.openxmlformats.org/officeDocument/2006/relationships/slideLayout" Target="../slideLayouts/slideLayout2.xml"/><Relationship Id="rId17" Type="http://schemas.openxmlformats.org/officeDocument/2006/relationships/image" Target="../media/image19.png"/><Relationship Id="rId16" Type="http://schemas.openxmlformats.org/officeDocument/2006/relationships/slide" Target="slide8.xml"/><Relationship Id="rId15" Type="http://schemas.openxmlformats.org/officeDocument/2006/relationships/slide" Target="slide7.xml"/><Relationship Id="rId14" Type="http://schemas.openxmlformats.org/officeDocument/2006/relationships/image" Target="../media/image18.png"/><Relationship Id="rId13" Type="http://schemas.openxmlformats.org/officeDocument/2006/relationships/image" Target="../media/image17.png"/><Relationship Id="rId12" Type="http://schemas.openxmlformats.org/officeDocument/2006/relationships/image" Target="../media/image16.png"/><Relationship Id="rId11" Type="http://schemas.openxmlformats.org/officeDocument/2006/relationships/slide" Target="slide9.xml"/><Relationship Id="rId10" Type="http://schemas.openxmlformats.org/officeDocument/2006/relationships/slide" Target="slide19.xml"/><Relationship Id="rId1" Type="http://schemas.openxmlformats.org/officeDocument/2006/relationships/slide" Target="slide1.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4.xml"/><Relationship Id="rId2" Type="http://schemas.openxmlformats.org/officeDocument/2006/relationships/image" Target="../media/image21.png"/><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 Target="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slide" Target="slide4.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slide" Target="slide1.xml"/><Relationship Id="rId1" Type="http://schemas.openxmlformats.org/officeDocument/2006/relationships/image" Target="../media/image11.emf"/></Relationships>
</file>

<file path=ppt/slides/_rels/slide9.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slide" Target="slide4.xml"/><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slide" Target="slide13.xml"/><Relationship Id="rId4" Type="http://schemas.openxmlformats.org/officeDocument/2006/relationships/slide" Target="slide12.xml"/><Relationship Id="rId3" Type="http://schemas.openxmlformats.org/officeDocument/2006/relationships/image" Target="../media/image25.png"/><Relationship Id="rId2" Type="http://schemas.openxmlformats.org/officeDocument/2006/relationships/image" Target="../media/image11.emf"/><Relationship Id="rId14" Type="http://schemas.openxmlformats.org/officeDocument/2006/relationships/slideLayout" Target="../slideLayouts/slideLayout7.xml"/><Relationship Id="rId13" Type="http://schemas.openxmlformats.org/officeDocument/2006/relationships/image" Target="../media/image19.png"/><Relationship Id="rId12" Type="http://schemas.openxmlformats.org/officeDocument/2006/relationships/image" Target="../media/image6.png"/><Relationship Id="rId11" Type="http://schemas.openxmlformats.org/officeDocument/2006/relationships/slide" Target="slide10.xml"/><Relationship Id="rId10" Type="http://schemas.openxmlformats.org/officeDocument/2006/relationships/image" Target="../media/image29.png"/><Relationship Id="rId1" Type="http://schemas.openxmlformats.org/officeDocument/2006/relationships/slide" Target="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1">
            <a:alphaModFix amt="85000"/>
          </a:blip>
          <a:stretch>
            <a:fillRect/>
          </a:stretch>
        </p:blipFill>
        <p:spPr>
          <a:xfrm>
            <a:off x="6321599" y="2494539"/>
            <a:ext cx="5187071" cy="3927354"/>
          </a:xfrm>
          <a:prstGeom prst="rect">
            <a:avLst/>
          </a:prstGeom>
        </p:spPr>
      </p:pic>
      <p:pic>
        <p:nvPicPr>
          <p:cNvPr id="2" name="图片 1"/>
          <p:cNvPicPr>
            <a:picLocks noChangeAspect="1"/>
          </p:cNvPicPr>
          <p:nvPr/>
        </p:nvPicPr>
        <p:blipFill>
          <a:blip r:embed="rId2">
            <a:alphaModFix amt="70000"/>
          </a:blip>
          <a:stretch>
            <a:fillRect/>
          </a:stretch>
        </p:blipFill>
        <p:spPr>
          <a:xfrm>
            <a:off x="432042" y="1906985"/>
            <a:ext cx="5889566" cy="4778328"/>
          </a:xfrm>
          <a:prstGeom prst="rect">
            <a:avLst/>
          </a:prstGeom>
        </p:spPr>
      </p:pic>
      <p:sp>
        <p:nvSpPr>
          <p:cNvPr id="4" name="文本框 6"/>
          <p:cNvSpPr txBox="1"/>
          <p:nvPr/>
        </p:nvSpPr>
        <p:spPr>
          <a:xfrm>
            <a:off x="79414" y="231678"/>
            <a:ext cx="12150039" cy="584775"/>
          </a:xfrm>
          <a:prstGeom prst="rect">
            <a:avLst/>
          </a:prstGeom>
          <a:noFill/>
        </p:spPr>
        <p:txBody>
          <a:bodyPr wrap="squar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The</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metabolic</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pathway of lipids</a:t>
            </a:r>
            <a:endParaRPr kumimoji="1" lang="zh-CN" altLang="en-US" sz="3200" b="1" dirty="0">
              <a:solidFill>
                <a:srgbClr val="0070C0"/>
              </a:solidFill>
              <a:latin typeface="Times New Roman" panose="02020503050405090304" pitchFamily="18" charset="0"/>
              <a:cs typeface="Times New Roman" panose="02020503050405090304" pitchFamily="18" charset="0"/>
            </a:endParaRPr>
          </a:p>
        </p:txBody>
      </p:sp>
      <p:sp>
        <p:nvSpPr>
          <p:cNvPr id="32" name="文本框 37"/>
          <p:cNvSpPr txBox="1"/>
          <p:nvPr/>
        </p:nvSpPr>
        <p:spPr>
          <a:xfrm>
            <a:off x="4620107" y="4818519"/>
            <a:ext cx="1338828"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Acetyl-CoA</a:t>
            </a:r>
            <a:endParaRPr kumimoji="1" lang="zh-CN" altLang="en-US" b="1" dirty="0">
              <a:latin typeface="Times New Roman" panose="02020503050405090304" pitchFamily="18" charset="0"/>
              <a:cs typeface="Times New Roman" panose="02020503050405090304" pitchFamily="18" charset="0"/>
            </a:endParaRPr>
          </a:p>
        </p:txBody>
      </p:sp>
      <p:sp>
        <p:nvSpPr>
          <p:cNvPr id="33" name="文本框 37"/>
          <p:cNvSpPr txBox="1"/>
          <p:nvPr/>
        </p:nvSpPr>
        <p:spPr>
          <a:xfrm>
            <a:off x="1482730" y="4818519"/>
            <a:ext cx="1576072"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Ketone bodies</a:t>
            </a:r>
            <a:endParaRPr kumimoji="1" lang="zh-CN" altLang="en-US" b="1" dirty="0">
              <a:latin typeface="Times New Roman" panose="02020503050405090304" pitchFamily="18" charset="0"/>
              <a:cs typeface="Times New Roman" panose="02020503050405090304" pitchFamily="18" charset="0"/>
            </a:endParaRPr>
          </a:p>
        </p:txBody>
      </p:sp>
      <p:cxnSp>
        <p:nvCxnSpPr>
          <p:cNvPr id="38" name="Straight Arrow Connector 10"/>
          <p:cNvCxnSpPr/>
          <p:nvPr/>
        </p:nvCxnSpPr>
        <p:spPr>
          <a:xfrm flipH="1" flipV="1">
            <a:off x="2979852" y="5086658"/>
            <a:ext cx="168515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14"/>
          <p:cNvCxnSpPr/>
          <p:nvPr/>
        </p:nvCxnSpPr>
        <p:spPr>
          <a:xfrm>
            <a:off x="2979851" y="4970355"/>
            <a:ext cx="168515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0" name="矩形 42">
            <a:hlinkClick r:id="rId3" tooltip="" action="ppaction://hlinksldjump"/>
          </p:cNvPr>
          <p:cNvSpPr/>
          <p:nvPr/>
        </p:nvSpPr>
        <p:spPr>
          <a:xfrm>
            <a:off x="2969665" y="4678506"/>
            <a:ext cx="1739579" cy="276999"/>
          </a:xfrm>
          <a:prstGeom prst="rect">
            <a:avLst/>
          </a:prstGeom>
          <a:noFill/>
        </p:spPr>
        <p:txBody>
          <a:bodyPr wrap="non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Ketone </a:t>
            </a:r>
            <a:r>
              <a:rPr kumimoji="1" lang="en-US" altLang="zh-CN" sz="1200" b="1" dirty="0">
                <a:solidFill>
                  <a:schemeClr val="accent1"/>
                </a:solidFill>
                <a:latin typeface="Times New Roman" panose="02020503050405090304" pitchFamily="18" charset="0"/>
                <a:cs typeface="Times New Roman" panose="02020503050405090304" pitchFamily="18" charset="0"/>
                <a:hlinkClick r:id="rId3" tooltip="" action="ppaction://hlinksldjump"/>
              </a:rPr>
              <a:t>bodies</a:t>
            </a:r>
            <a:r>
              <a:rPr kumimoji="1" lang="en-US" altLang="zh-CN" sz="1200" b="1" dirty="0">
                <a:solidFill>
                  <a:schemeClr val="accent1"/>
                </a:solidFill>
                <a:latin typeface="Times New Roman" panose="02020503050405090304" pitchFamily="18" charset="0"/>
                <a:cs typeface="Times New Roman" panose="02020503050405090304" pitchFamily="18" charset="0"/>
              </a:rPr>
              <a:t> synthesis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41" name="矩形 42">
            <a:hlinkClick r:id="rId3" tooltip="" action="ppaction://hlinksldjump"/>
          </p:cNvPr>
          <p:cNvSpPr/>
          <p:nvPr/>
        </p:nvSpPr>
        <p:spPr>
          <a:xfrm rot="21598491">
            <a:off x="2925347" y="5063786"/>
            <a:ext cx="1890710" cy="276999"/>
          </a:xfrm>
          <a:prstGeom prst="rect">
            <a:avLst/>
          </a:prstGeom>
          <a:noFill/>
        </p:spPr>
        <p:txBody>
          <a:bodyPr wrap="non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Ketone bodies breakdown</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10" name="矩形 9"/>
          <p:cNvSpPr/>
          <p:nvPr/>
        </p:nvSpPr>
        <p:spPr>
          <a:xfrm>
            <a:off x="4665006" y="2888275"/>
            <a:ext cx="1268296" cy="369332"/>
          </a:xfrm>
          <a:prstGeom prst="rect">
            <a:avLst/>
          </a:prstGeom>
        </p:spPr>
        <p:txBody>
          <a:bodyPr wrap="none">
            <a:spAutoFit/>
          </a:bodyPr>
          <a:lstStyle/>
          <a:p>
            <a:r>
              <a:rPr kumimoji="1" lang="en-US" altLang="zh-CN" b="1" dirty="0">
                <a:latin typeface="Times New Roman" panose="02020503050405090304" pitchFamily="18" charset="0"/>
                <a:cs typeface="Times New Roman" panose="02020503050405090304" pitchFamily="18" charset="0"/>
              </a:rPr>
              <a:t>Fatty acids</a:t>
            </a:r>
            <a:endParaRPr lang="zh-CN" altLang="en-US" dirty="0"/>
          </a:p>
        </p:txBody>
      </p:sp>
      <p:cxnSp>
        <p:nvCxnSpPr>
          <p:cNvPr id="43" name="Straight Arrow Connector 18"/>
          <p:cNvCxnSpPr/>
          <p:nvPr/>
        </p:nvCxnSpPr>
        <p:spPr>
          <a:xfrm flipV="1">
            <a:off x="5415248" y="3200002"/>
            <a:ext cx="0" cy="15593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20"/>
          <p:cNvCxnSpPr>
            <a:stCxn id="10" idx="2"/>
            <a:endCxn id="32" idx="0"/>
          </p:cNvCxnSpPr>
          <p:nvPr/>
        </p:nvCxnSpPr>
        <p:spPr>
          <a:xfrm flipH="1">
            <a:off x="5289521" y="3257607"/>
            <a:ext cx="9633" cy="15609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5" name="矩形 42">
            <a:hlinkClick r:id="rId4" tooltip="" action="ppaction://hlinksldjump"/>
          </p:cNvPr>
          <p:cNvSpPr/>
          <p:nvPr/>
        </p:nvSpPr>
        <p:spPr>
          <a:xfrm>
            <a:off x="4367817" y="3981886"/>
            <a:ext cx="976549" cy="276999"/>
          </a:xfrm>
          <a:prstGeom prst="rect">
            <a:avLst/>
          </a:prstGeom>
          <a:noFill/>
        </p:spPr>
        <p:txBody>
          <a:bodyPr wrap="none" rtlCol="0">
            <a:spAutoFit/>
          </a:bodyPr>
          <a:lstStyle/>
          <a:p>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Oxidation</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46" name="矩形 42">
            <a:hlinkClick r:id="rId5" tooltip="" action="ppaction://hlinksldjump"/>
          </p:cNvPr>
          <p:cNvSpPr/>
          <p:nvPr/>
        </p:nvSpPr>
        <p:spPr>
          <a:xfrm>
            <a:off x="5402413" y="3777671"/>
            <a:ext cx="886781" cy="461665"/>
          </a:xfrm>
          <a:prstGeom prst="rect">
            <a:avLst/>
          </a:prstGeom>
          <a:noFill/>
        </p:spPr>
        <p:txBody>
          <a:bodyPr wrap="non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Fatty acid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a:p>
            <a:r>
              <a:rPr kumimoji="1" lang="en-US" altLang="zh-CN" sz="1200" b="1" dirty="0">
                <a:solidFill>
                  <a:schemeClr val="accent1"/>
                </a:solidFill>
                <a:latin typeface="Times New Roman" panose="02020503050405090304" pitchFamily="18" charset="0"/>
                <a:cs typeface="Times New Roman" panose="02020503050405090304" pitchFamily="18" charset="0"/>
              </a:rPr>
              <a:t>synthesis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54" name="文本框 3"/>
          <p:cNvSpPr txBox="1"/>
          <p:nvPr/>
        </p:nvSpPr>
        <p:spPr>
          <a:xfrm>
            <a:off x="9270309" y="2767564"/>
            <a:ext cx="1663789"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Triacylglycerol</a:t>
            </a:r>
            <a:endParaRPr kumimoji="1" lang="zh-CN" altLang="en-US" b="1" dirty="0">
              <a:latin typeface="Times New Roman" panose="02020503050405090304" pitchFamily="18" charset="0"/>
              <a:cs typeface="Times New Roman" panose="02020503050405090304" pitchFamily="18" charset="0"/>
            </a:endParaRPr>
          </a:p>
        </p:txBody>
      </p:sp>
      <p:sp>
        <p:nvSpPr>
          <p:cNvPr id="24" name="右大括号 23"/>
          <p:cNvSpPr/>
          <p:nvPr/>
        </p:nvSpPr>
        <p:spPr>
          <a:xfrm>
            <a:off x="8904700" y="2464139"/>
            <a:ext cx="370652" cy="110239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42" name="矩形 41"/>
          <p:cNvSpPr/>
          <p:nvPr/>
        </p:nvSpPr>
        <p:spPr>
          <a:xfrm>
            <a:off x="8075765" y="2279473"/>
            <a:ext cx="796052" cy="369332"/>
          </a:xfrm>
          <a:prstGeom prst="rect">
            <a:avLst/>
          </a:prstGeom>
        </p:spPr>
        <p:txBody>
          <a:bodyPr wrap="none">
            <a:spAutoFit/>
          </a:bodyPr>
          <a:lstStyle/>
          <a:p>
            <a:r>
              <a:rPr kumimoji="1" lang="en-US" altLang="zh-CN" b="1" dirty="0">
                <a:latin typeface="Times New Roman" panose="02020503050405090304" pitchFamily="18" charset="0"/>
                <a:cs typeface="Times New Roman" panose="02020503050405090304" pitchFamily="18" charset="0"/>
              </a:rPr>
              <a:t>stored</a:t>
            </a:r>
            <a:endParaRPr lang="zh-CN" altLang="en-US" dirty="0"/>
          </a:p>
        </p:txBody>
      </p:sp>
      <p:sp>
        <p:nvSpPr>
          <p:cNvPr id="47" name="矩形 46"/>
          <p:cNvSpPr/>
          <p:nvPr/>
        </p:nvSpPr>
        <p:spPr>
          <a:xfrm>
            <a:off x="8028797" y="3381867"/>
            <a:ext cx="889987" cy="369332"/>
          </a:xfrm>
          <a:prstGeom prst="rect">
            <a:avLst/>
          </a:prstGeom>
        </p:spPr>
        <p:txBody>
          <a:bodyPr wrap="none">
            <a:spAutoFit/>
          </a:bodyPr>
          <a:lstStyle/>
          <a:p>
            <a:r>
              <a:rPr kumimoji="1" lang="en-US" altLang="zh-CN" b="1" dirty="0">
                <a:latin typeface="Times New Roman" panose="02020503050405090304" pitchFamily="18" charset="0"/>
                <a:cs typeface="Times New Roman" panose="02020503050405090304" pitchFamily="18" charset="0"/>
              </a:rPr>
              <a:t>dietary</a:t>
            </a:r>
            <a:endParaRPr lang="zh-CN" altLang="en-US" dirty="0"/>
          </a:p>
        </p:txBody>
      </p:sp>
      <p:cxnSp>
        <p:nvCxnSpPr>
          <p:cNvPr id="51" name="肘形连接符 50"/>
          <p:cNvCxnSpPr>
            <a:stCxn id="47" idx="1"/>
          </p:cNvCxnSpPr>
          <p:nvPr/>
        </p:nvCxnSpPr>
        <p:spPr>
          <a:xfrm rot="10800000">
            <a:off x="5605319" y="3200003"/>
            <a:ext cx="2423478" cy="366531"/>
          </a:xfrm>
          <a:prstGeom prst="bentConnector3">
            <a:avLst>
              <a:gd name="adj1" fmla="val 99789"/>
            </a:avLst>
          </a:prstGeom>
          <a:ln>
            <a:tailEnd type="triangle"/>
          </a:ln>
        </p:spPr>
        <p:style>
          <a:lnRef idx="2">
            <a:schemeClr val="dk1"/>
          </a:lnRef>
          <a:fillRef idx="0">
            <a:schemeClr val="dk1"/>
          </a:fillRef>
          <a:effectRef idx="1">
            <a:schemeClr val="dk1"/>
          </a:effectRef>
          <a:fontRef idx="minor">
            <a:schemeClr val="tx1"/>
          </a:fontRef>
        </p:style>
      </p:cxnSp>
      <p:sp>
        <p:nvSpPr>
          <p:cNvPr id="64" name="矩形 42">
            <a:hlinkClick r:id="rId6" tooltip="" action="ppaction://hlinksldjump"/>
          </p:cNvPr>
          <p:cNvSpPr/>
          <p:nvPr/>
        </p:nvSpPr>
        <p:spPr>
          <a:xfrm rot="21592231">
            <a:off x="6154746" y="2161500"/>
            <a:ext cx="1713301" cy="276999"/>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Mobilization</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65" name="矩形 42"/>
          <p:cNvSpPr/>
          <p:nvPr/>
        </p:nvSpPr>
        <p:spPr>
          <a:xfrm>
            <a:off x="6062408" y="3243368"/>
            <a:ext cx="1897978" cy="276999"/>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Digestion </a:t>
            </a:r>
            <a:r>
              <a:rPr kumimoji="1" lang="en-US" altLang="zh-CN" sz="1200" b="1" dirty="0">
                <a:solidFill>
                  <a:schemeClr val="accent1"/>
                </a:solidFill>
                <a:latin typeface="Times New Roman" panose="02020503050405090304" pitchFamily="18" charset="0"/>
                <a:cs typeface="Times New Roman" panose="02020503050405090304" pitchFamily="18" charset="0"/>
                <a:hlinkClick r:id="rId7" tooltip="" action="ppaction://hlinksldjump"/>
              </a:rPr>
              <a:t>and</a:t>
            </a:r>
            <a:r>
              <a:rPr kumimoji="1" lang="en-US" altLang="zh-CN" sz="1200" b="1" dirty="0">
                <a:solidFill>
                  <a:schemeClr val="accent1"/>
                </a:solidFill>
                <a:latin typeface="Times New Roman" panose="02020503050405090304" pitchFamily="18" charset="0"/>
                <a:cs typeface="Times New Roman" panose="02020503050405090304" pitchFamily="18" charset="0"/>
              </a:rPr>
              <a:t> transport</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cxnSp>
        <p:nvCxnSpPr>
          <p:cNvPr id="66" name="肘形连接符 65"/>
          <p:cNvCxnSpPr>
            <a:stCxn id="42" idx="1"/>
          </p:cNvCxnSpPr>
          <p:nvPr/>
        </p:nvCxnSpPr>
        <p:spPr>
          <a:xfrm rot="10800000" flipV="1">
            <a:off x="5605319" y="2464139"/>
            <a:ext cx="2470446" cy="424136"/>
          </a:xfrm>
          <a:prstGeom prst="bentConnector3">
            <a:avLst>
              <a:gd name="adj1" fmla="val 99987"/>
            </a:avLst>
          </a:prstGeom>
          <a:ln>
            <a:tailEnd type="triangle"/>
          </a:ln>
        </p:spPr>
        <p:style>
          <a:lnRef idx="2">
            <a:schemeClr val="dk1"/>
          </a:lnRef>
          <a:fillRef idx="0">
            <a:schemeClr val="dk1"/>
          </a:fillRef>
          <a:effectRef idx="1">
            <a:schemeClr val="dk1"/>
          </a:effectRef>
          <a:fontRef idx="minor">
            <a:schemeClr val="tx1"/>
          </a:fontRef>
        </p:style>
      </p:cxnSp>
      <p:sp>
        <p:nvSpPr>
          <p:cNvPr id="70" name="文本框 37"/>
          <p:cNvSpPr txBox="1"/>
          <p:nvPr/>
        </p:nvSpPr>
        <p:spPr>
          <a:xfrm>
            <a:off x="7546899" y="4832953"/>
            <a:ext cx="1398781"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Cholesterols</a:t>
            </a:r>
            <a:endParaRPr kumimoji="1" lang="zh-CN" altLang="en-US" b="1" dirty="0">
              <a:latin typeface="Times New Roman" panose="02020503050405090304" pitchFamily="18" charset="0"/>
              <a:cs typeface="Times New Roman" panose="02020503050405090304" pitchFamily="18" charset="0"/>
            </a:endParaRPr>
          </a:p>
        </p:txBody>
      </p:sp>
      <p:cxnSp>
        <p:nvCxnSpPr>
          <p:cNvPr id="71" name="Straight Arrow Connector 14"/>
          <p:cNvCxnSpPr/>
          <p:nvPr/>
        </p:nvCxnSpPr>
        <p:spPr>
          <a:xfrm>
            <a:off x="5867888" y="4983936"/>
            <a:ext cx="168515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2" name="矩形 42">
            <a:hlinkClick r:id="rId8" tooltip="" action="ppaction://hlinksldjump"/>
          </p:cNvPr>
          <p:cNvSpPr/>
          <p:nvPr/>
        </p:nvSpPr>
        <p:spPr>
          <a:xfrm>
            <a:off x="5857702" y="4692087"/>
            <a:ext cx="1562094" cy="276999"/>
          </a:xfrm>
          <a:prstGeom prst="rect">
            <a:avLst/>
          </a:prstGeom>
          <a:noFill/>
        </p:spPr>
        <p:txBody>
          <a:bodyPr wrap="non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Cholesterol</a:t>
            </a:r>
            <a:r>
              <a:rPr kumimoji="1" lang="en-US" altLang="zh-CN" sz="1200" b="1" dirty="0">
                <a:solidFill>
                  <a:schemeClr val="accent5"/>
                </a:solidFill>
                <a:latin typeface="Times New Roman" panose="02020503050405090304" pitchFamily="18" charset="0"/>
                <a:cs typeface="Times New Roman" panose="02020503050405090304" pitchFamily="18" charset="0"/>
              </a:rPr>
              <a:t> </a:t>
            </a:r>
            <a:r>
              <a:rPr kumimoji="1" lang="en-US" altLang="zh-CN" sz="1200" b="1" dirty="0">
                <a:solidFill>
                  <a:schemeClr val="accent1"/>
                </a:solidFill>
                <a:latin typeface="Times New Roman" panose="02020503050405090304" pitchFamily="18" charset="0"/>
                <a:cs typeface="Times New Roman" panose="02020503050405090304" pitchFamily="18" charset="0"/>
              </a:rPr>
              <a:t>synthesis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cxnSp>
        <p:nvCxnSpPr>
          <p:cNvPr id="76" name="肘形连接符 75"/>
          <p:cNvCxnSpPr>
            <a:stCxn id="10" idx="0"/>
          </p:cNvCxnSpPr>
          <p:nvPr/>
        </p:nvCxnSpPr>
        <p:spPr>
          <a:xfrm rot="5400000" flipH="1" flipV="1">
            <a:off x="7675440" y="454385"/>
            <a:ext cx="57605" cy="4810177"/>
          </a:xfrm>
          <a:prstGeom prst="bentConnector3">
            <a:avLst>
              <a:gd name="adj1" fmla="val 1298703"/>
            </a:avLst>
          </a:prstGeom>
          <a:ln>
            <a:tailEnd type="triangle"/>
          </a:ln>
        </p:spPr>
        <p:style>
          <a:lnRef idx="2">
            <a:schemeClr val="dk1"/>
          </a:lnRef>
          <a:fillRef idx="0">
            <a:schemeClr val="dk1"/>
          </a:fillRef>
          <a:effectRef idx="1">
            <a:schemeClr val="dk1"/>
          </a:effectRef>
          <a:fontRef idx="minor">
            <a:schemeClr val="tx1"/>
          </a:fontRef>
        </p:style>
      </p:cxnSp>
      <p:sp>
        <p:nvSpPr>
          <p:cNvPr id="79" name="矩形 42">
            <a:hlinkClick r:id="rId9" tooltip="" action="ppaction://hlinksldjump"/>
          </p:cNvPr>
          <p:cNvSpPr/>
          <p:nvPr/>
        </p:nvSpPr>
        <p:spPr>
          <a:xfrm rot="21592231">
            <a:off x="6154745" y="1858420"/>
            <a:ext cx="2178802" cy="276999"/>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Synthesis of triacylglycerols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83" name="文本框 3"/>
          <p:cNvSpPr txBox="1"/>
          <p:nvPr/>
        </p:nvSpPr>
        <p:spPr>
          <a:xfrm>
            <a:off x="698851" y="1305840"/>
            <a:ext cx="2270814"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glycerophospholipids</a:t>
            </a:r>
            <a:endParaRPr kumimoji="1" lang="zh-CN" altLang="en-US" b="1" dirty="0">
              <a:latin typeface="Times New Roman" panose="02020503050405090304" pitchFamily="18" charset="0"/>
              <a:cs typeface="Times New Roman" panose="02020503050405090304" pitchFamily="18" charset="0"/>
            </a:endParaRPr>
          </a:p>
        </p:txBody>
      </p:sp>
      <p:cxnSp>
        <p:nvCxnSpPr>
          <p:cNvPr id="89" name="肘形连接符 88"/>
          <p:cNvCxnSpPr>
            <a:endCxn id="83" idx="3"/>
          </p:cNvCxnSpPr>
          <p:nvPr/>
        </p:nvCxnSpPr>
        <p:spPr>
          <a:xfrm rot="10800000">
            <a:off x="2969666" y="1490506"/>
            <a:ext cx="2329489" cy="964720"/>
          </a:xfrm>
          <a:prstGeom prst="bentConnector3">
            <a:avLst>
              <a:gd name="adj1" fmla="val 148"/>
            </a:avLst>
          </a:prstGeom>
          <a:ln>
            <a:tailEnd type="triangle"/>
          </a:ln>
        </p:spPr>
        <p:style>
          <a:lnRef idx="2">
            <a:schemeClr val="dk1"/>
          </a:lnRef>
          <a:fillRef idx="0">
            <a:schemeClr val="dk1"/>
          </a:fillRef>
          <a:effectRef idx="1">
            <a:schemeClr val="dk1"/>
          </a:effectRef>
          <a:fontRef idx="minor">
            <a:schemeClr val="tx1"/>
          </a:fontRef>
        </p:style>
      </p:cxnSp>
      <p:sp>
        <p:nvSpPr>
          <p:cNvPr id="95" name="矩形 94">
            <a:hlinkClick r:id="rId9" tooltip="" action="ppaction://hlinksldjump"/>
          </p:cNvPr>
          <p:cNvSpPr/>
          <p:nvPr/>
        </p:nvSpPr>
        <p:spPr>
          <a:xfrm>
            <a:off x="2969665" y="1201398"/>
            <a:ext cx="2394053" cy="276999"/>
          </a:xfrm>
          <a:prstGeom prst="rect">
            <a:avLst/>
          </a:prstGeom>
        </p:spPr>
        <p:txBody>
          <a:bodyPr wrap="none">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Synthesis of glycerophospholipids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98" name="文本框 3"/>
          <p:cNvSpPr txBox="1"/>
          <p:nvPr/>
        </p:nvSpPr>
        <p:spPr>
          <a:xfrm>
            <a:off x="1699089" y="2328286"/>
            <a:ext cx="1319592"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Eicosanoid </a:t>
            </a:r>
            <a:endParaRPr kumimoji="1" lang="zh-CN" altLang="en-US" b="1" dirty="0">
              <a:latin typeface="Times New Roman" panose="02020503050405090304" pitchFamily="18" charset="0"/>
              <a:cs typeface="Times New Roman" panose="02020503050405090304" pitchFamily="18" charset="0"/>
            </a:endParaRPr>
          </a:p>
        </p:txBody>
      </p:sp>
      <p:sp>
        <p:nvSpPr>
          <p:cNvPr id="99" name="文本框 3"/>
          <p:cNvSpPr txBox="1"/>
          <p:nvPr/>
        </p:nvSpPr>
        <p:spPr>
          <a:xfrm>
            <a:off x="1405140" y="3356715"/>
            <a:ext cx="1595309" cy="369332"/>
          </a:xfrm>
          <a:prstGeom prst="rect">
            <a:avLst/>
          </a:prstGeom>
          <a:noFill/>
        </p:spPr>
        <p:txBody>
          <a:bodyPr wrap="none" rtlCol="0">
            <a:spAutoFit/>
          </a:bodyPr>
          <a:lstStyle/>
          <a:p>
            <a:pPr algn="r"/>
            <a:r>
              <a:rPr kumimoji="1" lang="en-US" altLang="zh-CN" b="1" dirty="0">
                <a:latin typeface="Times New Roman" panose="02020503050405090304" pitchFamily="18" charset="0"/>
                <a:cs typeface="Times New Roman" panose="02020503050405090304" pitchFamily="18" charset="0"/>
              </a:rPr>
              <a:t>Leukotrienes </a:t>
            </a:r>
            <a:endParaRPr kumimoji="1" lang="zh-CN" altLang="en-US" b="1" dirty="0">
              <a:latin typeface="Times New Roman" panose="02020503050405090304" pitchFamily="18" charset="0"/>
              <a:cs typeface="Times New Roman" panose="02020503050405090304" pitchFamily="18" charset="0"/>
            </a:endParaRPr>
          </a:p>
        </p:txBody>
      </p:sp>
      <p:cxnSp>
        <p:nvCxnSpPr>
          <p:cNvPr id="101" name="肘形连接符 100"/>
          <p:cNvCxnSpPr>
            <a:endCxn id="98" idx="3"/>
          </p:cNvCxnSpPr>
          <p:nvPr/>
        </p:nvCxnSpPr>
        <p:spPr>
          <a:xfrm rot="10800000">
            <a:off x="3018682" y="2512952"/>
            <a:ext cx="1661103" cy="502384"/>
          </a:xfrm>
          <a:prstGeom prst="bentConnector3">
            <a:avLst>
              <a:gd name="adj1" fmla="val 16971"/>
            </a:avLst>
          </a:prstGeom>
          <a:ln>
            <a:tailEnd type="triangle"/>
          </a:ln>
        </p:spPr>
        <p:style>
          <a:lnRef idx="2">
            <a:schemeClr val="dk1"/>
          </a:lnRef>
          <a:fillRef idx="0">
            <a:schemeClr val="dk1"/>
          </a:fillRef>
          <a:effectRef idx="1">
            <a:schemeClr val="dk1"/>
          </a:effectRef>
          <a:fontRef idx="minor">
            <a:schemeClr val="tx1"/>
          </a:fontRef>
        </p:style>
      </p:cxnSp>
      <p:cxnSp>
        <p:nvCxnSpPr>
          <p:cNvPr id="103" name="肘形连接符 102"/>
          <p:cNvCxnSpPr>
            <a:endCxn id="99" idx="3"/>
          </p:cNvCxnSpPr>
          <p:nvPr/>
        </p:nvCxnSpPr>
        <p:spPr>
          <a:xfrm rot="10800000" flipV="1">
            <a:off x="3000450" y="3096023"/>
            <a:ext cx="1687235" cy="445357"/>
          </a:xfrm>
          <a:prstGeom prst="bentConnector3">
            <a:avLst>
              <a:gd name="adj1" fmla="val 17066"/>
            </a:avLst>
          </a:prstGeom>
          <a:ln>
            <a:tailEnd type="triangle"/>
          </a:ln>
        </p:spPr>
        <p:style>
          <a:lnRef idx="2">
            <a:schemeClr val="dk1"/>
          </a:lnRef>
          <a:fillRef idx="0">
            <a:schemeClr val="dk1"/>
          </a:fillRef>
          <a:effectRef idx="1">
            <a:schemeClr val="dk1"/>
          </a:effectRef>
          <a:fontRef idx="minor">
            <a:schemeClr val="tx1"/>
          </a:fontRef>
        </p:style>
      </p:cxnSp>
      <p:sp>
        <p:nvSpPr>
          <p:cNvPr id="108" name="矩形 107">
            <a:hlinkClick r:id="rId10" tooltip="" action="ppaction://hlinksldjump"/>
          </p:cNvPr>
          <p:cNvSpPr/>
          <p:nvPr/>
        </p:nvSpPr>
        <p:spPr>
          <a:xfrm>
            <a:off x="2976723" y="2217517"/>
            <a:ext cx="1688283" cy="276999"/>
          </a:xfrm>
          <a:prstGeom prst="rect">
            <a:avLst/>
          </a:prstGeom>
        </p:spPr>
        <p:txBody>
          <a:bodyPr wrap="none">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Synthesis of eicosanoid</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109" name="矩形 108">
            <a:hlinkClick r:id="rId11" tooltip="" action="ppaction://hlinksldjump"/>
          </p:cNvPr>
          <p:cNvSpPr/>
          <p:nvPr/>
        </p:nvSpPr>
        <p:spPr>
          <a:xfrm>
            <a:off x="2976723" y="3573000"/>
            <a:ext cx="1808508" cy="276999"/>
          </a:xfrm>
          <a:prstGeom prst="rect">
            <a:avLst/>
          </a:prstGeom>
        </p:spPr>
        <p:txBody>
          <a:bodyPr wrap="none">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Synthesis of leukotrienes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pic>
        <p:nvPicPr>
          <p:cNvPr id="3" name="音频 2">
            <a:hlinkClick r:id="" action="ppaction://media"/>
          </p:cNvPr>
          <p:cNvPicPr>
            <a:picLocks noChangeAspect="1"/>
          </p:cNvPicPr>
          <p:nvPr>
            <a:audioFile r:link="rId12"/>
            <p:extLst>
              <p:ext uri="{DAA4B4D4-6D71-4841-9C94-3DE7FCFB9230}">
                <p14:media xmlns:p14="http://schemas.microsoft.com/office/powerpoint/2010/main" r:embed="rId13"/>
              </p:ext>
            </p:extLst>
          </p:nvPr>
        </p:nvPicPr>
        <p:blipFill>
          <a:blip r:embed="rId14"/>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84"/>
    </mc:Choice>
    <mc:Fallback>
      <p:transition spd="slow" advTm="3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a:solidFill>
                  <a:schemeClr val="accent1"/>
                </a:solidFill>
                <a:latin typeface="Times New Roman" panose="02020503050405090304" pitchFamily="18" charset="0"/>
                <a:cs typeface="Times New Roman" panose="02020503050405090304" pitchFamily="18" charset="0"/>
              </a:rPr>
              <a:t>Fatty Acid Synthase</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3298" y="3478971"/>
            <a:ext cx="3294974" cy="329497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7"/>
          <p:cNvSpPr/>
          <p:nvPr/>
        </p:nvSpPr>
        <p:spPr>
          <a:xfrm>
            <a:off x="442864" y="799672"/>
            <a:ext cx="11385970" cy="2862322"/>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fatty acid synthase I (FAS I) : </a:t>
            </a:r>
            <a:endParaRPr lang="en-US" altLang="zh-CN" b="1" dirty="0">
              <a:solidFill>
                <a:srgbClr val="FF0000"/>
              </a:solidFill>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Found in vertebrates and fungi. A single multifunctional polypeptide chain (</a:t>
            </a:r>
            <a:r>
              <a:rPr lang="en-US" altLang="zh-CN" b="1" dirty="0" err="1">
                <a:latin typeface="Times New Roman" panose="02020503050405090304" pitchFamily="18" charset="0"/>
                <a:cs typeface="Times New Roman" panose="02020503050405090304" pitchFamily="18" charset="0"/>
              </a:rPr>
              <a:t>Mr</a:t>
            </a:r>
            <a:r>
              <a:rPr lang="en-US" altLang="zh-CN" b="1" dirty="0">
                <a:latin typeface="Times New Roman" panose="02020503050405090304" pitchFamily="18" charset="0"/>
                <a:cs typeface="Times New Roman" panose="02020503050405090304" pitchFamily="18" charset="0"/>
              </a:rPr>
              <a:t> 240,000). </a:t>
            </a:r>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Mammalian FAS I: Seven active sites for different reactions lie in separate domains. Functions as a homodimer (</a:t>
            </a:r>
            <a:r>
              <a:rPr lang="en-US" altLang="zh-CN" b="1" dirty="0" err="1">
                <a:latin typeface="Times New Roman" panose="02020503050405090304" pitchFamily="18" charset="0"/>
                <a:cs typeface="Times New Roman" panose="02020503050405090304" pitchFamily="18" charset="0"/>
              </a:rPr>
              <a:t>Mr</a:t>
            </a:r>
            <a:r>
              <a:rPr lang="en-US" altLang="zh-CN" b="1" dirty="0">
                <a:latin typeface="Times New Roman" panose="02020503050405090304" pitchFamily="18" charset="0"/>
                <a:cs typeface="Times New Roman" panose="02020503050405090304" pitchFamily="18" charset="0"/>
              </a:rPr>
              <a:t> 480,000). </a:t>
            </a:r>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Yeast FAS I and fungi FAS I: two multifunctional polypeptides that form a complex. Architecture distinct from the vertebrate systems. Three of the seven required active sites are found on the </a:t>
            </a:r>
            <a:r>
              <a:rPr lang="el-GR" altLang="zh-CN" b="1" dirty="0">
                <a:latin typeface="Times New Roman" panose="02020503050405090304" pitchFamily="18" charset="0"/>
                <a:cs typeface="Times New Roman" panose="02020503050405090304" pitchFamily="18" charset="0"/>
              </a:rPr>
              <a:t>α </a:t>
            </a:r>
            <a:r>
              <a:rPr lang="en-US" altLang="zh-CN" b="1" dirty="0">
                <a:latin typeface="Times New Roman" panose="02020503050405090304" pitchFamily="18" charset="0"/>
                <a:cs typeface="Times New Roman" panose="02020503050405090304" pitchFamily="18" charset="0"/>
              </a:rPr>
              <a:t>subunit and four on the</a:t>
            </a:r>
            <a:r>
              <a:rPr lang="el-GR" altLang="zh-CN" b="1" dirty="0">
                <a:latin typeface="Times New Roman" panose="02020503050405090304" pitchFamily="18" charset="0"/>
                <a:cs typeface="Times New Roman" panose="02020503050405090304" pitchFamily="18" charset="0"/>
              </a:rPr>
              <a:t> β </a:t>
            </a:r>
            <a:r>
              <a:rPr lang="en-US" altLang="zh-CN" b="1" dirty="0">
                <a:latin typeface="Times New Roman" panose="02020503050405090304" pitchFamily="18" charset="0"/>
                <a:cs typeface="Times New Roman" panose="02020503050405090304" pitchFamily="18" charset="0"/>
              </a:rPr>
              <a:t>subunit. </a:t>
            </a:r>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With FAS I systems, fatty acid synthesis leads to a single product, and no intermediates are released. When the chain length reaches 16 carbons, palmitate</a:t>
            </a:r>
            <a:r>
              <a:rPr lang="el-GR" altLang="zh-CN" b="1" dirty="0">
                <a:latin typeface="Times New Roman" panose="02020503050405090304" pitchFamily="18" charset="0"/>
                <a:cs typeface="Times New Roman" panose="02020503050405090304" pitchFamily="18" charset="0"/>
              </a:rPr>
              <a:t> </a:t>
            </a:r>
            <a:r>
              <a:rPr lang="en-US" altLang="zh-CN" b="1" dirty="0">
                <a:latin typeface="Times New Roman" panose="02020503050405090304" pitchFamily="18" charset="0"/>
                <a:cs typeface="Times New Roman" panose="02020503050405090304" pitchFamily="18" charset="0"/>
              </a:rPr>
              <a:t>leaves the cycle. Carbons C-16 and C-15 are derived from the methyl and carboxyl carbon atoms</a:t>
            </a:r>
            <a:r>
              <a:rPr lang="el-GR" altLang="zh-CN" b="1" dirty="0">
                <a:latin typeface="Times New Roman" panose="02020503050405090304" pitchFamily="18" charset="0"/>
                <a:cs typeface="Times New Roman" panose="02020503050405090304" pitchFamily="18" charset="0"/>
              </a:rPr>
              <a:t> </a:t>
            </a:r>
            <a:r>
              <a:rPr lang="en-US" altLang="zh-CN" b="1" dirty="0">
                <a:latin typeface="Times New Roman" panose="02020503050405090304" pitchFamily="18" charset="0"/>
                <a:cs typeface="Times New Roman" panose="02020503050405090304" pitchFamily="18" charset="0"/>
              </a:rPr>
              <a:t>of an acetyl-CoA used directly to prime the system; the rest of the carbon atoms in the chain are derived from acetyl-CoA via malonyl-CoA. </a:t>
            </a:r>
            <a:endParaRPr lang="en-US" altLang="zh-CN" b="1" dirty="0">
              <a:latin typeface="Times New Roman" panose="02020503050405090304" pitchFamily="18" charset="0"/>
              <a:cs typeface="Times New Roman" panose="0202050305040509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996" y="3566520"/>
            <a:ext cx="3207425" cy="320742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845855" y="6156627"/>
            <a:ext cx="5287922" cy="369332"/>
          </a:xfrm>
          <a:prstGeom prst="rect">
            <a:avLst/>
          </a:prstGeom>
        </p:spPr>
        <p:txBody>
          <a:bodyPr wrap="none">
            <a:spAutoFit/>
          </a:bodyPr>
          <a:lstStyle/>
          <a:p>
            <a:r>
              <a:rPr lang="en-US" altLang="zh-CN" b="1" dirty="0">
                <a:latin typeface="Whitney"/>
              </a:rPr>
              <a:t>The structure of</a:t>
            </a:r>
            <a:r>
              <a:rPr lang="zh-CN" altLang="en-US" b="1" dirty="0">
                <a:latin typeface="Whitney"/>
              </a:rPr>
              <a:t> </a:t>
            </a:r>
            <a:r>
              <a:rPr lang="en-US" altLang="zh-CN" b="1" dirty="0">
                <a:latin typeface="Whitney"/>
              </a:rPr>
              <a:t>2</a:t>
            </a:r>
            <a:r>
              <a:rPr lang="zh-CN" altLang="en-US" b="1" dirty="0">
                <a:latin typeface="Whitney"/>
              </a:rPr>
              <a:t> </a:t>
            </a:r>
            <a:r>
              <a:rPr lang="en-US" altLang="zh-CN" b="1" dirty="0">
                <a:latin typeface="Whitney"/>
              </a:rPr>
              <a:t> fatty acid synthase type I systems. </a:t>
            </a:r>
            <a:endParaRPr lang="en-US"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Acid Synthase</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sp>
        <p:nvSpPr>
          <p:cNvPr id="4" name="操作按钮: 后退或上一个 11">
            <a:hlinkClick r:id="rId1"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6" name="矩形 7"/>
          <p:cNvSpPr/>
          <p:nvPr/>
        </p:nvSpPr>
        <p:spPr>
          <a:xfrm>
            <a:off x="442864" y="799672"/>
            <a:ext cx="11385970" cy="1754326"/>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fatty acid synthase II (FAS II): </a:t>
            </a:r>
            <a:endParaRPr lang="en-US" altLang="zh-CN" b="1" dirty="0">
              <a:solidFill>
                <a:srgbClr val="FF0000"/>
              </a:solidFill>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Found in plants and bacteria.</a:t>
            </a:r>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Each step in the synthesis is catalyzed by a separate and freely diffusible enzyme. Intermediates are also diffusible and may be diverted into other pathways (such as lipoic acid synthesis). </a:t>
            </a:r>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Unlike FAS I, FAS II generates a variety of products, including saturated fatty acids of several lengths, as well as unsaturated, branched, and hydroxy fatty acids. </a:t>
            </a:r>
            <a:endParaRPr lang="en-US" altLang="zh-CN" b="1" dirty="0">
              <a:latin typeface="Times New Roman" panose="02020503050405090304" pitchFamily="18" charset="0"/>
              <a:cs typeface="Times New Roman" panose="02020503050405090304"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212" y="2616003"/>
            <a:ext cx="2630845" cy="263084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413212" y="5656416"/>
            <a:ext cx="6748963" cy="369332"/>
          </a:xfrm>
          <a:prstGeom prst="rect">
            <a:avLst/>
          </a:prstGeom>
        </p:spPr>
        <p:txBody>
          <a:bodyPr wrap="none">
            <a:spAutoFit/>
          </a:bodyPr>
          <a:lstStyle/>
          <a:p>
            <a:r>
              <a:rPr lang="en-US" altLang="zh-CN" b="1" dirty="0">
                <a:latin typeface="Whitney"/>
              </a:rPr>
              <a:t>The structure of some separate enzymes of</a:t>
            </a:r>
            <a:r>
              <a:rPr lang="zh-CN" altLang="en-US" b="1" dirty="0">
                <a:latin typeface="Whitney"/>
              </a:rPr>
              <a:t> </a:t>
            </a:r>
            <a:r>
              <a:rPr lang="en-US" altLang="zh-CN" b="1" dirty="0">
                <a:latin typeface="Whitney"/>
              </a:rPr>
              <a:t>E.coli fatty acid synthase. </a:t>
            </a:r>
            <a:endParaRPr lang="en-US" altLang="zh-CN"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057" y="2616003"/>
            <a:ext cx="2630845" cy="263084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515274" y="5113302"/>
            <a:ext cx="426720" cy="369332"/>
          </a:xfrm>
          <a:prstGeom prst="rect">
            <a:avLst/>
          </a:prstGeom>
        </p:spPr>
        <p:txBody>
          <a:bodyPr wrap="none">
            <a:spAutoFit/>
          </a:bodyPr>
          <a:lstStyle/>
          <a:p>
            <a:r>
              <a:rPr lang="en-US" altLang="zh-CN" b="1" dirty="0">
                <a:latin typeface="Whitney"/>
              </a:rPr>
              <a:t>ER</a:t>
            </a:r>
            <a:endParaRPr lang="en-US" altLang="zh-CN" dirty="0"/>
          </a:p>
        </p:txBody>
      </p:sp>
      <p:sp>
        <p:nvSpPr>
          <p:cNvPr id="9" name="矩形 8"/>
          <p:cNvSpPr/>
          <p:nvPr/>
        </p:nvSpPr>
        <p:spPr>
          <a:xfrm>
            <a:off x="5154198" y="5113302"/>
            <a:ext cx="418641" cy="369332"/>
          </a:xfrm>
          <a:prstGeom prst="rect">
            <a:avLst/>
          </a:prstGeom>
        </p:spPr>
        <p:txBody>
          <a:bodyPr wrap="none">
            <a:spAutoFit/>
          </a:bodyPr>
          <a:lstStyle/>
          <a:p>
            <a:r>
              <a:rPr lang="en-US" altLang="zh-CN" b="1" dirty="0">
                <a:latin typeface="Whitney"/>
              </a:rPr>
              <a:t>KS</a:t>
            </a:r>
            <a:endParaRPr lang="en-US" altLang="zh-CN" dirty="0"/>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9620" y="2459413"/>
            <a:ext cx="2810763" cy="2810763"/>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8098173" y="5113302"/>
            <a:ext cx="500458" cy="369332"/>
          </a:xfrm>
          <a:prstGeom prst="rect">
            <a:avLst/>
          </a:prstGeom>
        </p:spPr>
        <p:txBody>
          <a:bodyPr wrap="none">
            <a:spAutoFit/>
          </a:bodyPr>
          <a:lstStyle/>
          <a:p>
            <a:r>
              <a:rPr lang="en-US" altLang="zh-CN" b="1" dirty="0">
                <a:latin typeface="Whitney"/>
              </a:rPr>
              <a:t>MT</a:t>
            </a:r>
            <a:endParaRPr lang="en-US" altLang="zh-C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示&#10;&#10;描述已自动生成"/>
          <p:cNvPicPr>
            <a:picLocks noChangeAspect="1"/>
          </p:cNvPicPr>
          <p:nvPr/>
        </p:nvPicPr>
        <p:blipFill>
          <a:blip r:embed="rId1"/>
          <a:stretch>
            <a:fillRect/>
          </a:stretch>
        </p:blipFill>
        <p:spPr>
          <a:xfrm>
            <a:off x="562473" y="708024"/>
            <a:ext cx="7126674" cy="6149976"/>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The shuttle pathway for acetyl-CoA transport</a:t>
            </a:r>
            <a:endParaRPr kumimoji="1" lang="zh-CN" altLang="en-US" sz="3200" b="1" dirty="0">
              <a:solidFill>
                <a:schemeClr val="accent1"/>
              </a:solidFill>
              <a:latin typeface="Times New Roman" panose="02020503050405090304" pitchFamily="18" charset="0"/>
              <a:cs typeface="Times New Roman" panose="02020503050405090304" pitchFamily="18" charset="0"/>
            </a:endParaRPr>
          </a:p>
        </p:txBody>
      </p:sp>
      <p:sp>
        <p:nvSpPr>
          <p:cNvPr id="4" name="操作按钮: 后退或上一个 11">
            <a:hlinkClick r:id="rId2"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24" name="文本框 23"/>
          <p:cNvSpPr txBox="1"/>
          <p:nvPr/>
        </p:nvSpPr>
        <p:spPr>
          <a:xfrm>
            <a:off x="8343602" y="2915761"/>
            <a:ext cx="877163" cy="369332"/>
          </a:xfrm>
          <a:prstGeom prst="rect">
            <a:avLst/>
          </a:prstGeom>
          <a:noFill/>
        </p:spPr>
        <p:txBody>
          <a:bodyPr wrap="none" rtlCol="0">
            <a:spAutoFit/>
          </a:bodyPr>
          <a:lstStyle/>
          <a:p>
            <a:pPr algn="l"/>
            <a:r>
              <a:rPr kumimoji="1" lang="en-US" altLang="zh-CN" b="1" dirty="0">
                <a:solidFill>
                  <a:schemeClr val="accent2"/>
                </a:solidFill>
                <a:latin typeface="Times New Roman" panose="02020503050405090304" pitchFamily="18" charset="0"/>
                <a:cs typeface="Times New Roman" panose="02020503050405090304" pitchFamily="18" charset="0"/>
              </a:rPr>
              <a:t>Insulin</a:t>
            </a:r>
            <a:endParaRPr kumimoji="1" lang="zh-CN" altLang="en-US" b="1" dirty="0">
              <a:solidFill>
                <a:schemeClr val="accent2"/>
              </a:solidFill>
              <a:latin typeface="Times New Roman" panose="02020503050405090304" pitchFamily="18" charset="0"/>
              <a:cs typeface="Times New Roman" panose="02020503050405090304" pitchFamily="18" charset="0"/>
            </a:endParaRPr>
          </a:p>
        </p:txBody>
      </p:sp>
      <p:cxnSp>
        <p:nvCxnSpPr>
          <p:cNvPr id="8" name="直线箭头连接符 7"/>
          <p:cNvCxnSpPr>
            <a:stCxn id="24" idx="1"/>
          </p:cNvCxnSpPr>
          <p:nvPr/>
        </p:nvCxnSpPr>
        <p:spPr>
          <a:xfrm flipH="1">
            <a:off x="5284704" y="3100427"/>
            <a:ext cx="305889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矩形 8"/>
          <p:cNvSpPr/>
          <p:nvPr/>
        </p:nvSpPr>
        <p:spPr>
          <a:xfrm>
            <a:off x="5121835" y="2699481"/>
            <a:ext cx="322730" cy="2887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4737592" y="2465015"/>
            <a:ext cx="768486" cy="5232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zh-CN" sz="1400" b="1" dirty="0">
                <a:solidFill>
                  <a:schemeClr val="accent1"/>
                </a:solidFill>
                <a:latin typeface="Times New Roman" panose="02020503050405090304" pitchFamily="18" charset="0"/>
                <a:cs typeface="Times New Roman" panose="02020503050405090304" pitchFamily="18" charset="0"/>
              </a:rPr>
              <a:t>Citrate lyase</a:t>
            </a:r>
            <a:endParaRPr kumimoji="1" lang="zh-CN" altLang="en-US" sz="1400" b="1" dirty="0">
              <a:solidFill>
                <a:schemeClr val="accent1"/>
              </a:solidFill>
              <a:latin typeface="Times New Roman" panose="02020503050405090304" pitchFamily="18" charset="0"/>
              <a:cs typeface="Times New Roman" panose="02020503050405090304" pitchFamily="18" charset="0"/>
            </a:endParaRPr>
          </a:p>
        </p:txBody>
      </p:sp>
      <p:pic>
        <p:nvPicPr>
          <p:cNvPr id="22" name="图片 21"/>
          <p:cNvPicPr>
            <a:picLocks noChangeAspect="1"/>
          </p:cNvPicPr>
          <p:nvPr/>
        </p:nvPicPr>
        <p:blipFill>
          <a:blip r:embed="rId3"/>
          <a:stretch>
            <a:fillRect/>
          </a:stretch>
        </p:blipFill>
        <p:spPr>
          <a:xfrm>
            <a:off x="4964301" y="2915761"/>
            <a:ext cx="320403" cy="327523"/>
          </a:xfrm>
          <a:prstGeom prst="rect">
            <a:avLst/>
          </a:prstGeom>
          <a:solidFill>
            <a:schemeClr val="accent2"/>
          </a:solidFill>
        </p:spPr>
      </p:pic>
      <p:sp>
        <p:nvSpPr>
          <p:cNvPr id="20" name="矩形 7"/>
          <p:cNvSpPr/>
          <p:nvPr/>
        </p:nvSpPr>
        <p:spPr>
          <a:xfrm>
            <a:off x="6685924" y="668830"/>
            <a:ext cx="4943603" cy="6186309"/>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The shuttle pathway : </a:t>
            </a:r>
            <a:endParaRPr lang="en-US" altLang="zh-CN" b="1" dirty="0">
              <a:solidFill>
                <a:srgbClr val="FF0000"/>
              </a:solidFill>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The outer mitochondrial membrane is freely permeable to all these compounds. Pyruvate is derived in the mitochondrial matrix, or in the</a:t>
            </a:r>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cytosol, is converted to acetyl-CoA in the matrix. Acetyl groups pass out of the mitochondrion as citrate; in the cytosol they are delivered as acetyl-CoA for fatty acid synthesis. Oxaloacetate is reduced to malate, which can return to the mitochondrial matrix and is converted to oxaloacetate. The major fate for cytosolic malate is oxidation by malic enzyme to generate cytosolic NADPH; the pyruvate produced returns to the mitochondrial matrix</a:t>
            </a:r>
            <a:r>
              <a:rPr lang="en-US" altLang="zh-CN" dirty="0"/>
              <a:t>. </a:t>
            </a:r>
            <a:endParaRPr lang="en-US" altLang="zh-CN" dirty="0"/>
          </a:p>
          <a:p>
            <a:endParaRPr lang="en-US" altLang="zh-CN" dirty="0">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6504727" y="2424672"/>
            <a:ext cx="320403" cy="327523"/>
          </a:xfrm>
          <a:prstGeom prst="rect">
            <a:avLst/>
          </a:prstGeom>
        </p:spPr>
      </p:pic>
      <p:pic>
        <p:nvPicPr>
          <p:cNvPr id="12" name="图片 11"/>
          <p:cNvPicPr>
            <a:picLocks noChangeAspect="1"/>
          </p:cNvPicPr>
          <p:nvPr/>
        </p:nvPicPr>
        <p:blipFill>
          <a:blip r:embed="rId1"/>
          <a:stretch>
            <a:fillRect/>
          </a:stretch>
        </p:blipFill>
        <p:spPr>
          <a:xfrm>
            <a:off x="708772" y="3530536"/>
            <a:ext cx="320403" cy="327523"/>
          </a:xfrm>
          <a:prstGeom prst="rect">
            <a:avLst/>
          </a:prstGeom>
        </p:spPr>
      </p:pic>
      <p:pic>
        <p:nvPicPr>
          <p:cNvPr id="9" name="图片 8"/>
          <p:cNvPicPr>
            <a:picLocks noChangeAspect="1"/>
          </p:cNvPicPr>
          <p:nvPr/>
        </p:nvPicPr>
        <p:blipFill>
          <a:blip r:embed="rId2"/>
          <a:stretch>
            <a:fillRect/>
          </a:stretch>
        </p:blipFill>
        <p:spPr>
          <a:xfrm>
            <a:off x="2422187" y="3020555"/>
            <a:ext cx="319781" cy="326733"/>
          </a:xfrm>
          <a:prstGeom prst="rect">
            <a:avLst/>
          </a:prstGeom>
        </p:spPr>
      </p:pic>
      <p:pic>
        <p:nvPicPr>
          <p:cNvPr id="8" name="图片 7"/>
          <p:cNvPicPr>
            <a:picLocks noChangeAspect="1"/>
          </p:cNvPicPr>
          <p:nvPr/>
        </p:nvPicPr>
        <p:blipFill>
          <a:blip r:embed="rId2"/>
          <a:stretch>
            <a:fillRect/>
          </a:stretch>
        </p:blipFill>
        <p:spPr>
          <a:xfrm>
            <a:off x="950727" y="3020555"/>
            <a:ext cx="319781" cy="326733"/>
          </a:xfrm>
          <a:prstGeom prst="rect">
            <a:avLst/>
          </a:prstGeom>
        </p:spPr>
      </p:pic>
      <p:pic>
        <p:nvPicPr>
          <p:cNvPr id="7" name="图片 6"/>
          <p:cNvPicPr>
            <a:picLocks noChangeAspect="1"/>
          </p:cNvPicPr>
          <p:nvPr/>
        </p:nvPicPr>
        <p:blipFill>
          <a:blip r:embed="rId2"/>
          <a:stretch>
            <a:fillRect/>
          </a:stretch>
        </p:blipFill>
        <p:spPr>
          <a:xfrm>
            <a:off x="3677482" y="2431681"/>
            <a:ext cx="319781" cy="326733"/>
          </a:xfrm>
          <a:prstGeom prst="rect">
            <a:avLst/>
          </a:prstGeom>
        </p:spPr>
      </p:pic>
      <p:sp>
        <p:nvSpPr>
          <p:cNvPr id="5" name="矩形 7"/>
          <p:cNvSpPr/>
          <p:nvPr/>
        </p:nvSpPr>
        <p:spPr>
          <a:xfrm>
            <a:off x="442864" y="799672"/>
            <a:ext cx="11385970" cy="6186309"/>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Acetyl-CoA carboxylase (ACC): </a:t>
            </a:r>
            <a:r>
              <a:rPr lang="en-US" altLang="zh-CN" b="1" dirty="0">
                <a:latin typeface="Times New Roman" panose="02020503050405090304" pitchFamily="18" charset="0"/>
                <a:cs typeface="Times New Roman" panose="02020503050405090304" pitchFamily="18" charset="0"/>
              </a:rPr>
              <a:t>Catalyze the committing and rate-limiting step of fatty acid synthesis.</a:t>
            </a:r>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Regulated by allosteric effectors and reversible phosphorylation.</a:t>
            </a:r>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Allosteric regulation:</a:t>
            </a:r>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Allosterically inhibited by palmitoyl-CoA and activated by citrate.</a:t>
            </a:r>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Glucagon and epinephrine triggers the phosphorylation and disassociation of the polymeric enzyme subunits</a:t>
            </a:r>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Citrate partially activates the phosphorylated acetyl-CoA carboxylase.</a:t>
            </a:r>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In plants, acetyl-CoA carboxylase is activated by an increase of Mg</a:t>
            </a:r>
            <a:r>
              <a:rPr lang="en-US" altLang="zh-CN" b="1" baseline="30000" dirty="0">
                <a:latin typeface="Times New Roman" panose="02020503050405090304" pitchFamily="18" charset="0"/>
                <a:cs typeface="Times New Roman" panose="02020503050405090304" pitchFamily="18" charset="0"/>
              </a:rPr>
              <a:t>+</a:t>
            </a:r>
            <a:r>
              <a:rPr lang="en-US" altLang="zh-CN" b="1" dirty="0">
                <a:latin typeface="Times New Roman" panose="02020503050405090304" pitchFamily="18" charset="0"/>
                <a:cs typeface="Times New Roman" panose="02020503050405090304" pitchFamily="18" charset="0"/>
              </a:rPr>
              <a:t> concentration and a decrease of H</a:t>
            </a:r>
            <a:r>
              <a:rPr lang="en-US" altLang="zh-CN" b="1" baseline="30000" dirty="0">
                <a:latin typeface="Times New Roman" panose="02020503050405090304" pitchFamily="18" charset="0"/>
                <a:cs typeface="Times New Roman" panose="02020503050405090304" pitchFamily="18" charset="0"/>
              </a:rPr>
              <a:t>+</a:t>
            </a:r>
            <a:r>
              <a:rPr lang="en-US" altLang="zh-CN" b="1" dirty="0">
                <a:latin typeface="Times New Roman" panose="02020503050405090304" pitchFamily="18" charset="0"/>
                <a:cs typeface="Times New Roman" panose="02020503050405090304" pitchFamily="18" charset="0"/>
              </a:rPr>
              <a:t> concentration that accompany illumination.</a:t>
            </a:r>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Phosphorylation/dephosphorylation:</a:t>
            </a:r>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Insulin               phosphatase              ACC dephosphorylated               ACC activated</a:t>
            </a:r>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Glucagon              PKA              ACC phosphorylated               ACC inactivated     </a:t>
            </a:r>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 </a:t>
            </a:r>
            <a:endParaRPr lang="en-US" altLang="zh-CN" b="1" dirty="0">
              <a:latin typeface="Times New Roman" panose="02020503050405090304" pitchFamily="18" charset="0"/>
              <a:cs typeface="Times New Roman" panose="02020503050405090304" pitchFamily="18" charset="0"/>
            </a:endParaRPr>
          </a:p>
        </p:txBody>
      </p:sp>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Acetyl-CoA carboxylase (ACC)</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sp>
        <p:nvSpPr>
          <p:cNvPr id="4"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10" name="图片 9"/>
          <p:cNvPicPr>
            <a:picLocks noChangeAspect="1"/>
          </p:cNvPicPr>
          <p:nvPr/>
        </p:nvPicPr>
        <p:blipFill>
          <a:blip r:embed="rId1"/>
          <a:stretch>
            <a:fillRect/>
          </a:stretch>
        </p:blipFill>
        <p:spPr>
          <a:xfrm>
            <a:off x="6664928" y="4126066"/>
            <a:ext cx="320403" cy="327523"/>
          </a:xfrm>
          <a:prstGeom prst="rect">
            <a:avLst/>
          </a:prstGeom>
        </p:spPr>
      </p:pic>
      <p:pic>
        <p:nvPicPr>
          <p:cNvPr id="11" name="图片 10"/>
          <p:cNvPicPr>
            <a:picLocks noChangeAspect="1"/>
          </p:cNvPicPr>
          <p:nvPr/>
        </p:nvPicPr>
        <p:blipFill>
          <a:blip r:embed="rId2"/>
          <a:stretch>
            <a:fillRect/>
          </a:stretch>
        </p:blipFill>
        <p:spPr>
          <a:xfrm>
            <a:off x="10259542" y="4119847"/>
            <a:ext cx="319781" cy="326733"/>
          </a:xfrm>
          <a:prstGeom prst="rect">
            <a:avLst/>
          </a:prstGeom>
        </p:spPr>
      </p:pic>
      <p:cxnSp>
        <p:nvCxnSpPr>
          <p:cNvPr id="13" name="直线箭头连接符 12"/>
          <p:cNvCxnSpPr/>
          <p:nvPr/>
        </p:nvCxnSpPr>
        <p:spPr>
          <a:xfrm>
            <a:off x="1270508" y="5125453"/>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直线箭头连接符 13"/>
          <p:cNvCxnSpPr/>
          <p:nvPr/>
        </p:nvCxnSpPr>
        <p:spPr>
          <a:xfrm>
            <a:off x="3296067" y="5125453"/>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直线箭头连接符 14"/>
          <p:cNvCxnSpPr/>
          <p:nvPr/>
        </p:nvCxnSpPr>
        <p:spPr>
          <a:xfrm>
            <a:off x="6443714" y="5125453"/>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直线箭头连接符 15"/>
          <p:cNvCxnSpPr/>
          <p:nvPr/>
        </p:nvCxnSpPr>
        <p:spPr>
          <a:xfrm>
            <a:off x="5680885" y="5398169"/>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直线箭头连接符 16"/>
          <p:cNvCxnSpPr/>
          <p:nvPr/>
        </p:nvCxnSpPr>
        <p:spPr>
          <a:xfrm>
            <a:off x="2741968" y="5398169"/>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直线箭头连接符 17"/>
          <p:cNvCxnSpPr/>
          <p:nvPr/>
        </p:nvCxnSpPr>
        <p:spPr>
          <a:xfrm>
            <a:off x="1498693" y="5382127"/>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示&#10;&#10;描述已自动生成"/>
          <p:cNvPicPr>
            <a:picLocks noChangeAspect="1"/>
          </p:cNvPicPr>
          <p:nvPr/>
        </p:nvPicPr>
        <p:blipFill>
          <a:blip r:embed="rId1"/>
          <a:stretch>
            <a:fillRect/>
          </a:stretch>
        </p:blipFill>
        <p:spPr>
          <a:xfrm>
            <a:off x="8028238" y="102784"/>
            <a:ext cx="3426917" cy="5922964"/>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acid elongation systems</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sp>
        <p:nvSpPr>
          <p:cNvPr id="4" name="操作按钮: 后退或上一个 11">
            <a:hlinkClick r:id="rId2"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3" name="图片 2"/>
          <p:cNvPicPr>
            <a:picLocks noChangeAspect="1"/>
          </p:cNvPicPr>
          <p:nvPr/>
        </p:nvPicPr>
        <p:blipFill>
          <a:blip r:embed="rId3"/>
          <a:stretch>
            <a:fillRect/>
          </a:stretch>
        </p:blipFill>
        <p:spPr>
          <a:xfrm>
            <a:off x="3962923" y="3661497"/>
            <a:ext cx="3697670" cy="2799665"/>
          </a:xfrm>
          <a:prstGeom prst="rect">
            <a:avLst/>
          </a:prstGeom>
        </p:spPr>
      </p:pic>
      <p:pic>
        <p:nvPicPr>
          <p:cNvPr id="5" name="图片 4"/>
          <p:cNvPicPr>
            <a:picLocks noChangeAspect="1"/>
          </p:cNvPicPr>
          <p:nvPr/>
        </p:nvPicPr>
        <p:blipFill>
          <a:blip r:embed="rId4"/>
          <a:stretch>
            <a:fillRect/>
          </a:stretch>
        </p:blipFill>
        <p:spPr>
          <a:xfrm>
            <a:off x="462679" y="2079667"/>
            <a:ext cx="3311325" cy="2686547"/>
          </a:xfrm>
          <a:prstGeom prst="rect">
            <a:avLst/>
          </a:prstGeom>
        </p:spPr>
      </p:pic>
      <p:sp>
        <p:nvSpPr>
          <p:cNvPr id="6" name="文本框 5"/>
          <p:cNvSpPr txBox="1"/>
          <p:nvPr/>
        </p:nvSpPr>
        <p:spPr>
          <a:xfrm>
            <a:off x="643176" y="1015678"/>
            <a:ext cx="6686446" cy="1477328"/>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Fatty acid elongation takes place in smooth ER and mitochondria.</a:t>
            </a:r>
            <a:endParaRPr kumimoji="1" lang="en-US" b="1" dirty="0">
              <a:latin typeface="Times New Roman" panose="02020503050405090304" pitchFamily="18" charset="0"/>
              <a:cs typeface="Times New Roman" panose="02020503050405090304" pitchFamily="18" charset="0"/>
            </a:endParaRPr>
          </a:p>
          <a:p>
            <a:r>
              <a:rPr kumimoji="1" lang="en-US" b="1" dirty="0">
                <a:latin typeface="Times New Roman" panose="02020503050405090304" pitchFamily="18" charset="0"/>
                <a:cs typeface="Times New Roman" panose="02020503050405090304" pitchFamily="18" charset="0"/>
              </a:rPr>
              <a:t>Coenzyme A rather than ACP is the acyl carrier in the reaction.</a:t>
            </a:r>
            <a:endParaRPr kumimoji="1" lang="en-US" b="1" dirty="0">
              <a:latin typeface="Times New Roman" panose="02020503050405090304" pitchFamily="18" charset="0"/>
              <a:cs typeface="Times New Roman" panose="02020503050405090304" pitchFamily="18" charset="0"/>
            </a:endParaRPr>
          </a:p>
          <a:p>
            <a:r>
              <a:rPr kumimoji="1" lang="en-US" b="1" dirty="0">
                <a:latin typeface="Times New Roman" panose="02020503050405090304" pitchFamily="18" charset="0"/>
                <a:cs typeface="Times New Roman" panose="02020503050405090304" pitchFamily="18" charset="0"/>
              </a:rPr>
              <a:t>Donation of two carbons by malonyl-CoA.</a:t>
            </a:r>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p:txBody>
      </p:sp>
      <p:cxnSp>
        <p:nvCxnSpPr>
          <p:cNvPr id="13" name="直线箭头连接符 12"/>
          <p:cNvCxnSpPr/>
          <p:nvPr/>
        </p:nvCxnSpPr>
        <p:spPr>
          <a:xfrm>
            <a:off x="10614581" y="6025748"/>
            <a:ext cx="0" cy="3373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文本框 13"/>
          <p:cNvSpPr txBox="1"/>
          <p:nvPr/>
        </p:nvSpPr>
        <p:spPr>
          <a:xfrm>
            <a:off x="10050551" y="6276496"/>
            <a:ext cx="1409360" cy="369332"/>
          </a:xfrm>
          <a:prstGeom prst="rect">
            <a:avLst/>
          </a:prstGeom>
          <a:noFill/>
        </p:spPr>
        <p:txBody>
          <a:bodyPr wrap="none" rtlCol="0">
            <a:spAutoFit/>
          </a:bodyPr>
          <a:lstStyle/>
          <a:p>
            <a:pPr algn="l"/>
            <a:r>
              <a:rPr kumimoji="1" lang="en-US" altLang="zh-CN" b="1" dirty="0">
                <a:solidFill>
                  <a:schemeClr val="accent6"/>
                </a:solidFill>
                <a:latin typeface="Times New Roman" panose="02020503050405090304" pitchFamily="18" charset="0"/>
                <a:cs typeface="Times New Roman" panose="02020503050405090304" pitchFamily="18" charset="0"/>
              </a:rPr>
              <a:t>Eicosanoids</a:t>
            </a:r>
            <a:r>
              <a:rPr kumimoji="1" lang="en-US" altLang="zh-CN" b="1" dirty="0">
                <a:latin typeface="Times New Roman" panose="02020503050405090304" pitchFamily="18" charset="0"/>
                <a:cs typeface="Times New Roman" panose="02020503050405090304" pitchFamily="18" charset="0"/>
              </a:rPr>
              <a:t> </a:t>
            </a:r>
            <a:endParaRPr kumimoji="1" lang="zh-CN" altLang="en-US" b="1" dirty="0">
              <a:latin typeface="Times New Roman" panose="02020503050405090304" pitchFamily="18" charset="0"/>
              <a:cs typeface="Times New Roman" panose="02020503050405090304" pitchFamily="18" charset="0"/>
            </a:endParaRPr>
          </a:p>
        </p:txBody>
      </p:sp>
      <p:sp>
        <p:nvSpPr>
          <p:cNvPr id="15" name="文本框 14"/>
          <p:cNvSpPr txBox="1"/>
          <p:nvPr/>
        </p:nvSpPr>
        <p:spPr>
          <a:xfrm>
            <a:off x="8160818" y="6276496"/>
            <a:ext cx="1447832" cy="369332"/>
          </a:xfrm>
          <a:prstGeom prst="rect">
            <a:avLst/>
          </a:prstGeom>
          <a:noFill/>
        </p:spPr>
        <p:txBody>
          <a:bodyPr wrap="none" rtlCol="0">
            <a:spAutoFit/>
          </a:bodyPr>
          <a:lstStyle/>
          <a:p>
            <a:r>
              <a:rPr kumimoji="1" lang="en-US" altLang="zh-CN" b="1" dirty="0">
                <a:solidFill>
                  <a:schemeClr val="accent6"/>
                </a:solidFill>
                <a:latin typeface="Times New Roman" panose="02020503050405090304" pitchFamily="18" charset="0"/>
                <a:cs typeface="Times New Roman" panose="02020503050405090304" pitchFamily="18" charset="0"/>
              </a:rPr>
              <a:t>leukotrienes </a:t>
            </a:r>
            <a:endParaRPr kumimoji="1" lang="en-US" altLang="zh-CN" b="1" dirty="0">
              <a:solidFill>
                <a:schemeClr val="accent6"/>
              </a:solidFill>
              <a:latin typeface="Times New Roman" panose="02020503050405090304" pitchFamily="18" charset="0"/>
              <a:cs typeface="Times New Roman" panose="02020503050405090304" pitchFamily="18" charset="0"/>
            </a:endParaRPr>
          </a:p>
        </p:txBody>
      </p:sp>
      <p:cxnSp>
        <p:nvCxnSpPr>
          <p:cNvPr id="17" name="直线箭头连接符 16"/>
          <p:cNvCxnSpPr>
            <a:endCxn id="15" idx="0"/>
          </p:cNvCxnSpPr>
          <p:nvPr/>
        </p:nvCxnSpPr>
        <p:spPr>
          <a:xfrm flipH="1">
            <a:off x="8884734" y="6025748"/>
            <a:ext cx="1362202" cy="2507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acid desaturation</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sp>
        <p:nvSpPr>
          <p:cNvPr id="4" name="操作按钮: 后退或上一个 11">
            <a:hlinkClick r:id="rId1"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6" name="文本框 5"/>
          <p:cNvSpPr txBox="1"/>
          <p:nvPr/>
        </p:nvSpPr>
        <p:spPr>
          <a:xfrm>
            <a:off x="645395" y="949788"/>
            <a:ext cx="7417736" cy="923330"/>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Takes place in the smooth ER</a:t>
            </a:r>
            <a:r>
              <a:rPr kumimoji="1" lang="zh-CN" altLang="en-US" b="1" dirty="0">
                <a:latin typeface="Times New Roman" panose="02020503050405090304" pitchFamily="18" charset="0"/>
                <a:cs typeface="Times New Roman" panose="02020503050405090304" pitchFamily="18" charset="0"/>
              </a:rPr>
              <a:t> </a:t>
            </a:r>
            <a:r>
              <a:rPr kumimoji="1" lang="en-US" altLang="zh-CN" b="1" dirty="0">
                <a:latin typeface="Times New Roman" panose="02020503050405090304" pitchFamily="18" charset="0"/>
                <a:cs typeface="Times New Roman" panose="02020503050405090304" pitchFamily="18" charset="0"/>
              </a:rPr>
              <a:t>and plastid, chloroplast</a:t>
            </a:r>
            <a:r>
              <a:rPr kumimoji="1" lang="zh-CN" altLang="en-US" b="1" dirty="0">
                <a:latin typeface="Times New Roman" panose="02020503050405090304" pitchFamily="18" charset="0"/>
                <a:cs typeface="Times New Roman" panose="02020503050405090304" pitchFamily="18" charset="0"/>
              </a:rPr>
              <a:t> </a:t>
            </a:r>
            <a:r>
              <a:rPr kumimoji="1" lang="en-US" altLang="zh-CN" b="1" dirty="0">
                <a:latin typeface="Times New Roman" panose="02020503050405090304" pitchFamily="18" charset="0"/>
                <a:cs typeface="Times New Roman" panose="02020503050405090304" pitchFamily="18" charset="0"/>
              </a:rPr>
              <a:t>&amp; cytosol in plants</a:t>
            </a:r>
            <a:r>
              <a:rPr kumimoji="1" lang="en-US" b="1" dirty="0">
                <a:latin typeface="Times New Roman" panose="02020503050405090304" pitchFamily="18" charset="0"/>
                <a:cs typeface="Times New Roman" panose="02020503050405090304" pitchFamily="18" charset="0"/>
              </a:rPr>
              <a:t>.</a:t>
            </a:r>
            <a:endParaRPr kumimoji="1" lang="el-GR" b="1" dirty="0">
              <a:latin typeface="Times New Roman" panose="02020503050405090304" pitchFamily="18" charset="0"/>
              <a:cs typeface="Times New Roman" panose="02020503050405090304" pitchFamily="18" charset="0"/>
            </a:endParaRPr>
          </a:p>
          <a:p>
            <a:r>
              <a:rPr kumimoji="1" lang="en-US" b="1" dirty="0">
                <a:latin typeface="Times New Roman" panose="02020503050405090304" pitchFamily="18" charset="0"/>
                <a:cs typeface="Times New Roman" panose="02020503050405090304" pitchFamily="18" charset="0"/>
              </a:rPr>
              <a:t>Polyunsaturated fatty acids can only derive in plants.</a:t>
            </a:r>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p:txBody>
      </p:sp>
      <p:pic>
        <p:nvPicPr>
          <p:cNvPr id="8" name="图片 7" descr="图形用户界面, 文本&#10;&#10;描述已自动生成"/>
          <p:cNvPicPr>
            <a:picLocks noChangeAspect="1"/>
          </p:cNvPicPr>
          <p:nvPr/>
        </p:nvPicPr>
        <p:blipFill rotWithShape="1">
          <a:blip r:embed="rId2"/>
          <a:srcRect l="24050" t="35391" r="12354" b="33684"/>
          <a:stretch>
            <a:fillRect/>
          </a:stretch>
        </p:blipFill>
        <p:spPr>
          <a:xfrm>
            <a:off x="508887" y="1596119"/>
            <a:ext cx="6978316" cy="2120821"/>
          </a:xfrm>
          <a:prstGeom prst="rect">
            <a:avLst/>
          </a:prstGeom>
        </p:spPr>
      </p:pic>
      <p:sp>
        <p:nvSpPr>
          <p:cNvPr id="9" name="文本框 8"/>
          <p:cNvSpPr txBox="1"/>
          <p:nvPr/>
        </p:nvSpPr>
        <p:spPr>
          <a:xfrm>
            <a:off x="643176" y="3993939"/>
            <a:ext cx="1614545"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Palmitate 16:0</a:t>
            </a:r>
            <a:endParaRPr kumimoji="1" lang="zh-CN" altLang="en-US" b="1" dirty="0">
              <a:latin typeface="Times New Roman" panose="02020503050405090304" pitchFamily="18" charset="0"/>
              <a:cs typeface="Times New Roman" panose="02020503050405090304" pitchFamily="18" charset="0"/>
            </a:endParaRPr>
          </a:p>
        </p:txBody>
      </p:sp>
      <p:sp>
        <p:nvSpPr>
          <p:cNvPr id="10" name="文本框 9"/>
          <p:cNvSpPr txBox="1"/>
          <p:nvPr/>
        </p:nvSpPr>
        <p:spPr>
          <a:xfrm>
            <a:off x="708588" y="4892549"/>
            <a:ext cx="1486304"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Stearate 18:0</a:t>
            </a:r>
            <a:endParaRPr kumimoji="1" lang="zh-CN" altLang="en-US" b="1" dirty="0">
              <a:latin typeface="Times New Roman" panose="02020503050405090304" pitchFamily="18" charset="0"/>
              <a:cs typeface="Times New Roman" panose="02020503050405090304" pitchFamily="18" charset="0"/>
            </a:endParaRPr>
          </a:p>
        </p:txBody>
      </p:sp>
      <p:sp>
        <p:nvSpPr>
          <p:cNvPr id="11" name="文本框 10"/>
          <p:cNvSpPr txBox="1"/>
          <p:nvPr/>
        </p:nvSpPr>
        <p:spPr>
          <a:xfrm>
            <a:off x="3360950" y="4892549"/>
            <a:ext cx="1778051"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Oleate 18:1(</a:t>
            </a:r>
            <a:r>
              <a:rPr kumimoji="1" lang="el-GR" altLang="zh-CN" b="1" dirty="0">
                <a:latin typeface="Times New Roman" panose="02020503050405090304" pitchFamily="18" charset="0"/>
                <a:cs typeface="Times New Roman" panose="02020503050405090304" pitchFamily="18" charset="0"/>
              </a:rPr>
              <a:t>Δ</a:t>
            </a:r>
            <a:r>
              <a:rPr kumimoji="1" lang="en-US" altLang="zh-CN" b="1" baseline="30000" dirty="0">
                <a:latin typeface="Times New Roman" panose="02020503050405090304" pitchFamily="18" charset="0"/>
                <a:cs typeface="Times New Roman" panose="02020503050405090304" pitchFamily="18" charset="0"/>
              </a:rPr>
              <a:t>9</a:t>
            </a:r>
            <a:r>
              <a:rPr kumimoji="1" lang="en-US" altLang="zh-CN" b="1" dirty="0">
                <a:latin typeface="Times New Roman" panose="02020503050405090304" pitchFamily="18" charset="0"/>
                <a:cs typeface="Times New Roman" panose="02020503050405090304" pitchFamily="18" charset="0"/>
              </a:rPr>
              <a:t>) </a:t>
            </a:r>
            <a:endParaRPr kumimoji="1" lang="en-US" altLang="zh-CN" b="1" dirty="0">
              <a:latin typeface="Times New Roman" panose="02020503050405090304" pitchFamily="18" charset="0"/>
              <a:cs typeface="Times New Roman" panose="02020503050405090304" pitchFamily="18" charset="0"/>
            </a:endParaRPr>
          </a:p>
        </p:txBody>
      </p:sp>
      <p:sp>
        <p:nvSpPr>
          <p:cNvPr id="12" name="文本框 11"/>
          <p:cNvSpPr txBox="1"/>
          <p:nvPr/>
        </p:nvSpPr>
        <p:spPr>
          <a:xfrm>
            <a:off x="3360950" y="3993939"/>
            <a:ext cx="2329484"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Palmitoleate 16:1 (</a:t>
            </a:r>
            <a:r>
              <a:rPr kumimoji="1" lang="el-GR" altLang="zh-CN" b="1" dirty="0">
                <a:latin typeface="Times New Roman" panose="02020503050405090304" pitchFamily="18" charset="0"/>
                <a:cs typeface="Times New Roman" panose="02020503050405090304" pitchFamily="18" charset="0"/>
              </a:rPr>
              <a:t>Δ</a:t>
            </a:r>
            <a:r>
              <a:rPr kumimoji="1" lang="en-US" altLang="zh-CN" b="1" baseline="30000" dirty="0">
                <a:latin typeface="Times New Roman" panose="02020503050405090304" pitchFamily="18" charset="0"/>
                <a:cs typeface="Times New Roman" panose="02020503050405090304" pitchFamily="18" charset="0"/>
              </a:rPr>
              <a:t>9</a:t>
            </a:r>
            <a:r>
              <a:rPr kumimoji="1" lang="en-US" altLang="zh-CN" b="1" dirty="0">
                <a:latin typeface="Times New Roman" panose="02020503050405090304" pitchFamily="18" charset="0"/>
                <a:cs typeface="Times New Roman" panose="02020503050405090304" pitchFamily="18" charset="0"/>
              </a:rPr>
              <a:t>)</a:t>
            </a:r>
            <a:endParaRPr kumimoji="1" lang="zh-CN" altLang="en-US" b="1" dirty="0">
              <a:latin typeface="Times New Roman" panose="02020503050405090304" pitchFamily="18" charset="0"/>
              <a:cs typeface="Times New Roman" panose="02020503050405090304" pitchFamily="18" charset="0"/>
            </a:endParaRPr>
          </a:p>
        </p:txBody>
      </p:sp>
      <p:sp>
        <p:nvSpPr>
          <p:cNvPr id="13" name="文本框 12"/>
          <p:cNvSpPr txBox="1"/>
          <p:nvPr/>
        </p:nvSpPr>
        <p:spPr>
          <a:xfrm>
            <a:off x="6192526" y="4893924"/>
            <a:ext cx="2259016"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Linoleate 18:2(</a:t>
            </a:r>
            <a:r>
              <a:rPr kumimoji="1" lang="el-GR" altLang="zh-CN" b="1" dirty="0">
                <a:latin typeface="Times New Roman" panose="02020503050405090304" pitchFamily="18" charset="0"/>
                <a:cs typeface="Times New Roman" panose="02020503050405090304" pitchFamily="18" charset="0"/>
              </a:rPr>
              <a:t>Δ </a:t>
            </a:r>
            <a:r>
              <a:rPr kumimoji="1" lang="en-US" altLang="zh-CN" b="1" baseline="30000" dirty="0">
                <a:latin typeface="Times New Roman" panose="02020503050405090304" pitchFamily="18" charset="0"/>
                <a:cs typeface="Times New Roman" panose="02020503050405090304" pitchFamily="18" charset="0"/>
              </a:rPr>
              <a:t>9,12</a:t>
            </a:r>
            <a:r>
              <a:rPr kumimoji="1" lang="en-US" altLang="zh-CN" b="1" dirty="0">
                <a:latin typeface="Times New Roman" panose="02020503050405090304" pitchFamily="18" charset="0"/>
                <a:cs typeface="Times New Roman" panose="02020503050405090304" pitchFamily="18" charset="0"/>
              </a:rPr>
              <a:t>) </a:t>
            </a:r>
            <a:endParaRPr kumimoji="1" lang="en-US" altLang="zh-CN" b="1" dirty="0">
              <a:latin typeface="Times New Roman" panose="02020503050405090304" pitchFamily="18" charset="0"/>
              <a:cs typeface="Times New Roman" panose="02020503050405090304" pitchFamily="18" charset="0"/>
            </a:endParaRPr>
          </a:p>
        </p:txBody>
      </p:sp>
      <p:sp>
        <p:nvSpPr>
          <p:cNvPr id="14" name="文本框 13"/>
          <p:cNvSpPr txBox="1"/>
          <p:nvPr/>
        </p:nvSpPr>
        <p:spPr>
          <a:xfrm>
            <a:off x="9452147" y="4898543"/>
            <a:ext cx="2739853" cy="369332"/>
          </a:xfrm>
          <a:prstGeom prst="rect">
            <a:avLst/>
          </a:prstGeom>
          <a:noFill/>
        </p:spPr>
        <p:txBody>
          <a:bodyPr wrap="none" rtlCol="0">
            <a:spAutoFit/>
          </a:bodyPr>
          <a:lstStyle/>
          <a:p>
            <a:r>
              <a:rPr kumimoji="1" lang="el-GR" altLang="zh-CN" b="1" dirty="0">
                <a:latin typeface="Times New Roman" panose="02020503050405090304" pitchFamily="18" charset="0"/>
                <a:cs typeface="Times New Roman" panose="02020503050405090304" pitchFamily="18" charset="0"/>
              </a:rPr>
              <a:t>α</a:t>
            </a:r>
            <a:r>
              <a:rPr kumimoji="1" lang="en-US" altLang="zh-CN" b="1" dirty="0">
                <a:latin typeface="Times New Roman" panose="02020503050405090304" pitchFamily="18" charset="0"/>
                <a:cs typeface="Times New Roman" panose="02020503050405090304" pitchFamily="18" charset="0"/>
              </a:rPr>
              <a:t>-</a:t>
            </a:r>
            <a:r>
              <a:rPr kumimoji="1" lang="en-US" altLang="zh-CN" b="1" dirty="0" err="1">
                <a:latin typeface="Times New Roman" panose="02020503050405090304" pitchFamily="18" charset="0"/>
                <a:cs typeface="Times New Roman" panose="02020503050405090304" pitchFamily="18" charset="0"/>
              </a:rPr>
              <a:t>Linolenate</a:t>
            </a:r>
            <a:r>
              <a:rPr kumimoji="1" lang="en-US" altLang="zh-CN" b="1" dirty="0">
                <a:latin typeface="Times New Roman" panose="02020503050405090304" pitchFamily="18" charset="0"/>
                <a:cs typeface="Times New Roman" panose="02020503050405090304" pitchFamily="18" charset="0"/>
              </a:rPr>
              <a:t> 18:3(</a:t>
            </a:r>
            <a:r>
              <a:rPr kumimoji="1" lang="el-GR" altLang="zh-CN" b="1" dirty="0">
                <a:latin typeface="Times New Roman" panose="02020503050405090304" pitchFamily="18" charset="0"/>
                <a:cs typeface="Times New Roman" panose="02020503050405090304" pitchFamily="18" charset="0"/>
              </a:rPr>
              <a:t>Δ</a:t>
            </a:r>
            <a:r>
              <a:rPr kumimoji="1" lang="en-US" altLang="zh-CN" b="1" baseline="30000" dirty="0">
                <a:latin typeface="Times New Roman" panose="02020503050405090304" pitchFamily="18" charset="0"/>
                <a:cs typeface="Times New Roman" panose="02020503050405090304" pitchFamily="18" charset="0"/>
              </a:rPr>
              <a:t>9,12,15</a:t>
            </a:r>
            <a:r>
              <a:rPr kumimoji="1" lang="en-US" altLang="zh-CN" b="1" dirty="0">
                <a:latin typeface="Times New Roman" panose="02020503050405090304" pitchFamily="18" charset="0"/>
                <a:cs typeface="Times New Roman" panose="02020503050405090304" pitchFamily="18" charset="0"/>
              </a:rPr>
              <a:t>) </a:t>
            </a:r>
            <a:endParaRPr kumimoji="1" lang="en-US" altLang="zh-CN" b="1" dirty="0">
              <a:latin typeface="Times New Roman" panose="02020503050405090304" pitchFamily="18" charset="0"/>
              <a:cs typeface="Times New Roman" panose="02020503050405090304" pitchFamily="18" charset="0"/>
            </a:endParaRPr>
          </a:p>
        </p:txBody>
      </p:sp>
      <p:pic>
        <p:nvPicPr>
          <p:cNvPr id="4097" name="Picture 1" descr="page873image997575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98500" cy="2794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800" b="0" i="0" u="none" strike="noStrike" cap="none" normalizeH="0" baseline="0">
                <a:ln>
                  <a:noFill/>
                </a:ln>
                <a:solidFill>
                  <a:schemeClr val="tx1"/>
                </a:solidFill>
                <a:effectLst/>
                <a:latin typeface="Arial" panose="020B0604020202090204" pitchFamily="34" charset="0"/>
                <a:ea typeface="MathPiOneItalic"/>
              </a:rPr>
              <a:t>􏰌</a:t>
            </a:r>
            <a:r>
              <a:rPr kumimoji="0" lang="zh-CN" altLang="zh-CN" sz="800" b="0" i="0" u="none" strike="noStrike" cap="none" normalizeH="0" baseline="0">
                <a:ln>
                  <a:noFill/>
                </a:ln>
                <a:solidFill>
                  <a:schemeClr val="tx1"/>
                </a:solidFill>
                <a:effectLst/>
                <a:latin typeface="Arial" panose="020B0604020202090204" pitchFamily="34" charset="0"/>
                <a:ea typeface="Whitney"/>
              </a:rPr>
              <a:t>-Linolenate 18:3(</a:t>
            </a:r>
            <a:r>
              <a:rPr kumimoji="0" lang="zh-CN" altLang="zh-CN" sz="800" b="0" i="0" u="none" strike="noStrike" cap="none" normalizeH="0" baseline="0">
                <a:ln>
                  <a:noFill/>
                </a:ln>
                <a:solidFill>
                  <a:schemeClr val="tx1"/>
                </a:solidFill>
                <a:effectLst/>
                <a:latin typeface="Arial" panose="020B0604020202090204" pitchFamily="34" charset="0"/>
                <a:ea typeface="MathematicalPi"/>
              </a:rPr>
              <a:t>􏰆</a:t>
            </a:r>
            <a:r>
              <a:rPr kumimoji="0" lang="zh-CN" altLang="zh-CN" sz="600" b="0" i="0" u="none" strike="noStrike" cap="none" normalizeH="0" baseline="0">
                <a:ln>
                  <a:noFill/>
                </a:ln>
                <a:solidFill>
                  <a:schemeClr val="tx1"/>
                </a:solidFill>
                <a:effectLst/>
                <a:latin typeface="Arial" panose="020B0604020202090204" pitchFamily="34" charset="0"/>
                <a:ea typeface="Whitney"/>
              </a:rPr>
              <a:t>9,12,15</a:t>
            </a:r>
            <a:r>
              <a:rPr kumimoji="0" lang="zh-CN" altLang="zh-CN" sz="800" b="0" i="0" u="none" strike="noStrike" cap="none" normalizeH="0" baseline="0">
                <a:ln>
                  <a:noFill/>
                </a:ln>
                <a:solidFill>
                  <a:schemeClr val="tx1"/>
                </a:solidFill>
                <a:effectLst/>
                <a:latin typeface="Arial" panose="020B0604020202090204" pitchFamily="34" charset="0"/>
                <a:ea typeface="Whitney"/>
              </a:rPr>
              <a:t>) </a:t>
            </a:r>
            <a:endParaRPr kumimoji="0" lang="zh-CN" altLang="zh-CN" sz="1800" b="0" i="0" u="none" strike="noStrike" cap="none" normalizeH="0" baseline="0">
              <a:ln>
                <a:noFill/>
              </a:ln>
              <a:solidFill>
                <a:schemeClr val="tx1"/>
              </a:solidFill>
              <a:effectLst/>
              <a:latin typeface="Arial" panose="020B0604020202090204" pitchFamily="34" charset="0"/>
            </a:endParaRPr>
          </a:p>
        </p:txBody>
      </p:sp>
      <p:pic>
        <p:nvPicPr>
          <p:cNvPr id="4099" name="Picture 3" descr="page873image997575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698500" cy="2794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4"/>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800" b="0" i="0" u="none" strike="noStrike" cap="none" normalizeH="0" baseline="0">
                <a:ln>
                  <a:noFill/>
                </a:ln>
                <a:solidFill>
                  <a:schemeClr val="tx1"/>
                </a:solidFill>
                <a:effectLst/>
                <a:latin typeface="Arial" panose="020B0604020202090204" pitchFamily="34" charset="0"/>
                <a:ea typeface="MathPiOneItalic"/>
              </a:rPr>
              <a:t>􏰌</a:t>
            </a:r>
            <a:r>
              <a:rPr kumimoji="0" lang="zh-CN" altLang="zh-CN" sz="800" b="0" i="0" u="none" strike="noStrike" cap="none" normalizeH="0" baseline="0">
                <a:ln>
                  <a:noFill/>
                </a:ln>
                <a:solidFill>
                  <a:schemeClr val="tx1"/>
                </a:solidFill>
                <a:effectLst/>
                <a:latin typeface="Arial" panose="020B0604020202090204" pitchFamily="34" charset="0"/>
                <a:ea typeface="Whitney"/>
              </a:rPr>
              <a:t>-Linolenate 18:3(</a:t>
            </a:r>
            <a:r>
              <a:rPr kumimoji="0" lang="zh-CN" altLang="zh-CN" sz="800" b="0" i="0" u="none" strike="noStrike" cap="none" normalizeH="0" baseline="0">
                <a:ln>
                  <a:noFill/>
                </a:ln>
                <a:solidFill>
                  <a:schemeClr val="tx1"/>
                </a:solidFill>
                <a:effectLst/>
                <a:latin typeface="Arial" panose="020B0604020202090204" pitchFamily="34" charset="0"/>
                <a:ea typeface="MathematicalPi"/>
              </a:rPr>
              <a:t>􏰆</a:t>
            </a:r>
            <a:r>
              <a:rPr kumimoji="0" lang="zh-CN" altLang="zh-CN" sz="600" b="0" i="0" u="none" strike="noStrike" cap="none" normalizeH="0" baseline="0">
                <a:ln>
                  <a:noFill/>
                </a:ln>
                <a:solidFill>
                  <a:schemeClr val="tx1"/>
                </a:solidFill>
                <a:effectLst/>
                <a:latin typeface="Arial" panose="020B0604020202090204" pitchFamily="34" charset="0"/>
                <a:ea typeface="Whitney"/>
              </a:rPr>
              <a:t>9,12,15</a:t>
            </a:r>
            <a:r>
              <a:rPr kumimoji="0" lang="zh-CN" altLang="zh-CN" sz="800" b="0" i="0" u="none" strike="noStrike" cap="none" normalizeH="0" baseline="0">
                <a:ln>
                  <a:noFill/>
                </a:ln>
                <a:solidFill>
                  <a:schemeClr val="tx1"/>
                </a:solidFill>
                <a:effectLst/>
                <a:latin typeface="Arial" panose="020B0604020202090204" pitchFamily="34" charset="0"/>
                <a:ea typeface="Whitney"/>
              </a:rPr>
              <a:t>) </a:t>
            </a:r>
            <a:endParaRPr kumimoji="0" lang="zh-CN" altLang="zh-CN" sz="1800" b="0" i="0" u="none" strike="noStrike" cap="none" normalizeH="0" baseline="0">
              <a:ln>
                <a:noFill/>
              </a:ln>
              <a:solidFill>
                <a:schemeClr val="tx1"/>
              </a:solidFill>
              <a:effectLst/>
              <a:latin typeface="Arial" panose="020B0604020202090204" pitchFamily="34" charset="0"/>
            </a:endParaRPr>
          </a:p>
        </p:txBody>
      </p:sp>
      <p:cxnSp>
        <p:nvCxnSpPr>
          <p:cNvPr id="18" name="直线箭头连接符 17"/>
          <p:cNvCxnSpPr>
            <a:stCxn id="9" idx="3"/>
            <a:endCxn id="12" idx="1"/>
          </p:cNvCxnSpPr>
          <p:nvPr/>
        </p:nvCxnSpPr>
        <p:spPr>
          <a:xfrm>
            <a:off x="2257721" y="4178605"/>
            <a:ext cx="11032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文本框 21">
            <a:hlinkClick r:id="rId4" action="ppaction://hlinksldjump"/>
          </p:cNvPr>
          <p:cNvSpPr txBox="1"/>
          <p:nvPr/>
        </p:nvSpPr>
        <p:spPr>
          <a:xfrm>
            <a:off x="2214440" y="3741499"/>
            <a:ext cx="1297339"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fatty acyl–CoA desaturase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cxnSp>
        <p:nvCxnSpPr>
          <p:cNvPr id="21" name="直线箭头连接符 20"/>
          <p:cNvCxnSpPr>
            <a:stCxn id="9" idx="2"/>
            <a:endCxn id="10" idx="0"/>
          </p:cNvCxnSpPr>
          <p:nvPr/>
        </p:nvCxnSpPr>
        <p:spPr>
          <a:xfrm>
            <a:off x="1450449" y="4363271"/>
            <a:ext cx="1291" cy="5292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文本框 26">
            <a:hlinkClick r:id="rId4" action="ppaction://hlinksldjump"/>
          </p:cNvPr>
          <p:cNvSpPr txBox="1"/>
          <p:nvPr/>
        </p:nvSpPr>
        <p:spPr>
          <a:xfrm>
            <a:off x="1450448" y="4459562"/>
            <a:ext cx="1297339" cy="276999"/>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elongation</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cxnSp>
        <p:nvCxnSpPr>
          <p:cNvPr id="26" name="直线箭头连接符 25"/>
          <p:cNvCxnSpPr>
            <a:stCxn id="10" idx="3"/>
            <a:endCxn id="11" idx="1"/>
          </p:cNvCxnSpPr>
          <p:nvPr/>
        </p:nvCxnSpPr>
        <p:spPr>
          <a:xfrm>
            <a:off x="2194892" y="5077215"/>
            <a:ext cx="11660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文本框 33">
            <a:hlinkClick r:id="rId4" action="ppaction://hlinksldjump"/>
          </p:cNvPr>
          <p:cNvSpPr txBox="1"/>
          <p:nvPr/>
        </p:nvSpPr>
        <p:spPr>
          <a:xfrm>
            <a:off x="2193601" y="4656829"/>
            <a:ext cx="1297339"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fatty acyl–CoA desaturase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35" name="文本框 34">
            <a:hlinkClick r:id="rId4" action="ppaction://hlinksldjump"/>
          </p:cNvPr>
          <p:cNvSpPr txBox="1"/>
          <p:nvPr/>
        </p:nvSpPr>
        <p:spPr>
          <a:xfrm>
            <a:off x="2193601" y="5077215"/>
            <a:ext cx="1297339" cy="830997"/>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stearoyl-ACP desaturase (SCD) </a:t>
            </a:r>
            <a:r>
              <a:rPr kumimoji="1" lang="en-US" altLang="zh-CN" sz="1200" b="1" dirty="0">
                <a:solidFill>
                  <a:srgbClr val="FF0000"/>
                </a:solidFill>
                <a:latin typeface="Times New Roman" panose="02020503050405090304" pitchFamily="18" charset="0"/>
                <a:cs typeface="Times New Roman" panose="02020503050405090304" pitchFamily="18" charset="0"/>
              </a:rPr>
              <a:t>in chloroplast stroma in plants</a:t>
            </a:r>
            <a:endParaRPr kumimoji="1" lang="en-US" altLang="zh-CN" sz="1200" b="1" dirty="0">
              <a:solidFill>
                <a:srgbClr val="FF0000"/>
              </a:solidFill>
              <a:latin typeface="Times New Roman" panose="02020503050405090304" pitchFamily="18" charset="0"/>
              <a:cs typeface="Times New Roman" panose="02020503050405090304" pitchFamily="18" charset="0"/>
            </a:endParaRPr>
          </a:p>
        </p:txBody>
      </p:sp>
      <p:cxnSp>
        <p:nvCxnSpPr>
          <p:cNvPr id="33" name="直线箭头连接符 32"/>
          <p:cNvCxnSpPr>
            <a:stCxn id="11" idx="3"/>
            <a:endCxn id="13" idx="1"/>
          </p:cNvCxnSpPr>
          <p:nvPr/>
        </p:nvCxnSpPr>
        <p:spPr>
          <a:xfrm>
            <a:off x="5139001" y="5077215"/>
            <a:ext cx="1053525" cy="13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9" name="文本框 38">
            <a:hlinkClick r:id="rId4" action="ppaction://hlinksldjump"/>
          </p:cNvPr>
          <p:cNvSpPr txBox="1"/>
          <p:nvPr/>
        </p:nvSpPr>
        <p:spPr>
          <a:xfrm>
            <a:off x="5069339" y="4795328"/>
            <a:ext cx="1297339" cy="276999"/>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desaturases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40" name="文本框 39">
            <a:hlinkClick r:id="rId4" action="ppaction://hlinksldjump"/>
          </p:cNvPr>
          <p:cNvSpPr txBox="1"/>
          <p:nvPr/>
        </p:nvSpPr>
        <p:spPr>
          <a:xfrm>
            <a:off x="5069338" y="5072327"/>
            <a:ext cx="1297339" cy="646331"/>
          </a:xfrm>
          <a:prstGeom prst="rect">
            <a:avLst/>
          </a:prstGeom>
          <a:noFill/>
        </p:spPr>
        <p:txBody>
          <a:bodyPr wrap="square" rtlCol="0">
            <a:spAutoFit/>
          </a:bodyPr>
          <a:lstStyle/>
          <a:p>
            <a:r>
              <a:rPr kumimoji="1" lang="en-US" altLang="zh-CN" sz="1200" b="1" dirty="0">
                <a:solidFill>
                  <a:srgbClr val="FF0000"/>
                </a:solidFill>
                <a:latin typeface="Times New Roman" panose="02020503050405090304" pitchFamily="18" charset="0"/>
                <a:cs typeface="Times New Roman" panose="02020503050405090304" pitchFamily="18" charset="0"/>
              </a:rPr>
              <a:t>In ER and the chloroplast in plants </a:t>
            </a:r>
            <a:endParaRPr kumimoji="1" lang="en-US" altLang="zh-CN" sz="1200" b="1" dirty="0">
              <a:solidFill>
                <a:srgbClr val="FF0000"/>
              </a:solidFill>
              <a:latin typeface="Times New Roman" panose="02020503050405090304" pitchFamily="18" charset="0"/>
              <a:cs typeface="Times New Roman" panose="02020503050405090304" pitchFamily="18" charset="0"/>
            </a:endParaRPr>
          </a:p>
        </p:txBody>
      </p:sp>
      <p:cxnSp>
        <p:nvCxnSpPr>
          <p:cNvPr id="41" name="直线箭头连接符 40"/>
          <p:cNvCxnSpPr>
            <a:stCxn id="13" idx="3"/>
            <a:endCxn id="14" idx="1"/>
          </p:cNvCxnSpPr>
          <p:nvPr/>
        </p:nvCxnSpPr>
        <p:spPr>
          <a:xfrm>
            <a:off x="8451542" y="5078590"/>
            <a:ext cx="1000605" cy="46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2" name="文本框 41">
            <a:hlinkClick r:id="rId4" action="ppaction://hlinksldjump"/>
          </p:cNvPr>
          <p:cNvSpPr txBox="1"/>
          <p:nvPr/>
        </p:nvSpPr>
        <p:spPr>
          <a:xfrm>
            <a:off x="8369576" y="4792254"/>
            <a:ext cx="1297339" cy="276999"/>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desaturases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43" name="文本框 42">
            <a:hlinkClick r:id="rId4" action="ppaction://hlinksldjump"/>
          </p:cNvPr>
          <p:cNvSpPr txBox="1"/>
          <p:nvPr/>
        </p:nvSpPr>
        <p:spPr>
          <a:xfrm>
            <a:off x="8369577" y="5038686"/>
            <a:ext cx="1297339" cy="646331"/>
          </a:xfrm>
          <a:prstGeom prst="rect">
            <a:avLst/>
          </a:prstGeom>
          <a:noFill/>
        </p:spPr>
        <p:txBody>
          <a:bodyPr wrap="square" rtlCol="0">
            <a:spAutoFit/>
          </a:bodyPr>
          <a:lstStyle/>
          <a:p>
            <a:r>
              <a:rPr kumimoji="1" lang="en-US" altLang="zh-CN" sz="1200" b="1" dirty="0">
                <a:solidFill>
                  <a:srgbClr val="FF0000"/>
                </a:solidFill>
                <a:latin typeface="Times New Roman" panose="02020503050405090304" pitchFamily="18" charset="0"/>
                <a:cs typeface="Times New Roman" panose="02020503050405090304" pitchFamily="18" charset="0"/>
              </a:rPr>
              <a:t>In ER and the chloroplast in plants </a:t>
            </a:r>
            <a:endParaRPr kumimoji="1" lang="en-US" altLang="zh-CN" sz="1200" b="1" dirty="0">
              <a:solidFill>
                <a:srgbClr val="FF0000"/>
              </a:solidFill>
              <a:latin typeface="Times New Roman" panose="02020503050405090304" pitchFamily="18" charset="0"/>
              <a:cs typeface="Times New Roman" panose="0202050305040509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图示&#10;&#10;描述已自动生成"/>
          <p:cNvPicPr>
            <a:picLocks noChangeAspect="1"/>
          </p:cNvPicPr>
          <p:nvPr/>
        </p:nvPicPr>
        <p:blipFill rotWithShape="1">
          <a:blip r:embed="rId1"/>
          <a:srcRect b="15475"/>
          <a:stretch>
            <a:fillRect/>
          </a:stretch>
        </p:blipFill>
        <p:spPr>
          <a:xfrm>
            <a:off x="1159986" y="654785"/>
            <a:ext cx="3122280" cy="6119160"/>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Synthesis of triacylglycerols and glycerophospholipids</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sp>
        <p:nvSpPr>
          <p:cNvPr id="4" name="操作按钮: 后退或上一个 11">
            <a:hlinkClick r:id="rId2"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8" name="图片 7" descr="图示, 示意图&#10;&#10;描述已自动生成"/>
          <p:cNvPicPr>
            <a:picLocks noChangeAspect="1"/>
          </p:cNvPicPr>
          <p:nvPr/>
        </p:nvPicPr>
        <p:blipFill rotWithShape="1">
          <a:blip r:embed="rId3"/>
          <a:srcRect l="25458" t="8522" r="45246" b="18351"/>
          <a:stretch>
            <a:fillRect/>
          </a:stretch>
        </p:blipFill>
        <p:spPr>
          <a:xfrm>
            <a:off x="4486938" y="806183"/>
            <a:ext cx="3041355" cy="4744871"/>
          </a:xfrm>
          <a:prstGeom prst="rect">
            <a:avLst/>
          </a:prstGeom>
        </p:spPr>
      </p:pic>
      <p:sp>
        <p:nvSpPr>
          <p:cNvPr id="6" name="文本框 5"/>
          <p:cNvSpPr txBox="1"/>
          <p:nvPr/>
        </p:nvSpPr>
        <p:spPr>
          <a:xfrm>
            <a:off x="7732965" y="806183"/>
            <a:ext cx="3843762" cy="5355312"/>
          </a:xfrm>
          <a:prstGeom prst="rect">
            <a:avLst/>
          </a:prstGeom>
          <a:noFill/>
        </p:spPr>
        <p:txBody>
          <a:bodyPr wrap="square" rtlCol="0">
            <a:spAutoFit/>
          </a:bodyPr>
          <a:lstStyle/>
          <a:p>
            <a:r>
              <a:rPr kumimoji="1" lang="en-US" b="1" dirty="0">
                <a:latin typeface="Times New Roman" panose="02020503050405090304" pitchFamily="18" charset="0"/>
                <a:cs typeface="Times New Roman" panose="02020503050405090304" pitchFamily="18" charset="0"/>
              </a:rPr>
              <a:t>In general, the assembly of </a:t>
            </a:r>
            <a:r>
              <a:rPr kumimoji="1" lang="en-US" b="1" dirty="0" err="1">
                <a:latin typeface="Times New Roman" panose="02020503050405090304" pitchFamily="18" charset="0"/>
                <a:cs typeface="Times New Roman" panose="02020503050405090304" pitchFamily="18" charset="0"/>
              </a:rPr>
              <a:t>phos</a:t>
            </a:r>
            <a:r>
              <a:rPr kumimoji="1" lang="en-US" b="1" dirty="0">
                <a:latin typeface="Times New Roman" panose="02020503050405090304" pitchFamily="18" charset="0"/>
                <a:cs typeface="Times New Roman" panose="02020503050405090304" pitchFamily="18" charset="0"/>
              </a:rPr>
              <a:t>- </a:t>
            </a:r>
            <a:r>
              <a:rPr kumimoji="1" lang="en-US" b="1" dirty="0" err="1">
                <a:latin typeface="Times New Roman" panose="02020503050405090304" pitchFamily="18" charset="0"/>
                <a:cs typeface="Times New Roman" panose="02020503050405090304" pitchFamily="18" charset="0"/>
              </a:rPr>
              <a:t>pholipids</a:t>
            </a:r>
            <a:r>
              <a:rPr kumimoji="1" lang="en-US" b="1" dirty="0">
                <a:latin typeface="Times New Roman" panose="02020503050405090304" pitchFamily="18" charset="0"/>
                <a:cs typeface="Times New Roman" panose="02020503050405090304" pitchFamily="18" charset="0"/>
              </a:rPr>
              <a:t> from simple </a:t>
            </a:r>
            <a:r>
              <a:rPr kumimoji="1" lang="en-US" b="1">
                <a:latin typeface="Times New Roman" panose="02020503050405090304" pitchFamily="18" charset="0"/>
                <a:cs typeface="Times New Roman" panose="02020503050405090304" pitchFamily="18" charset="0"/>
              </a:rPr>
              <a:t>precursors requires: </a:t>
            </a:r>
            <a:endParaRPr kumimoji="1" lang="en-US" b="1" dirty="0">
              <a:latin typeface="Times New Roman" panose="02020503050405090304" pitchFamily="18" charset="0"/>
              <a:cs typeface="Times New Roman" panose="02020503050405090304" pitchFamily="18" charset="0"/>
            </a:endParaRPr>
          </a:p>
          <a:p>
            <a:pPr marL="342900" indent="-342900">
              <a:buAutoNum type="arabicParenBoth"/>
            </a:pPr>
            <a:r>
              <a:rPr kumimoji="1" lang="en-US" b="1" dirty="0">
                <a:latin typeface="Times New Roman" panose="02020503050405090304" pitchFamily="18" charset="0"/>
                <a:cs typeface="Times New Roman" panose="02020503050405090304" pitchFamily="18" charset="0"/>
              </a:rPr>
              <a:t>synthesis of the backbone molecule (glycerol or sphingosine);</a:t>
            </a:r>
            <a:endParaRPr kumimoji="1" lang="en-US" b="1" dirty="0">
              <a:latin typeface="Times New Roman" panose="02020503050405090304" pitchFamily="18" charset="0"/>
              <a:cs typeface="Times New Roman" panose="02020503050405090304" pitchFamily="18" charset="0"/>
            </a:endParaRPr>
          </a:p>
          <a:p>
            <a:pPr marL="342900" indent="-342900">
              <a:buAutoNum type="arabicParenBoth"/>
            </a:pPr>
            <a:r>
              <a:rPr kumimoji="1" lang="en-US" b="1" dirty="0">
                <a:latin typeface="Times New Roman" panose="02020503050405090304" pitchFamily="18" charset="0"/>
                <a:cs typeface="Times New Roman" panose="02020503050405090304" pitchFamily="18" charset="0"/>
              </a:rPr>
              <a:t>attachment of fatty acid(s) to the backbone through an ester or amide linkage;</a:t>
            </a:r>
            <a:endParaRPr kumimoji="1" lang="en-US" b="1" dirty="0">
              <a:latin typeface="Times New Roman" panose="02020503050405090304" pitchFamily="18" charset="0"/>
              <a:cs typeface="Times New Roman" panose="02020503050405090304" pitchFamily="18" charset="0"/>
            </a:endParaRPr>
          </a:p>
          <a:p>
            <a:pPr marL="342900" indent="-342900">
              <a:buAutoNum type="arabicParenBoth"/>
            </a:pPr>
            <a:r>
              <a:rPr kumimoji="1" lang="en-US" b="1" dirty="0">
                <a:latin typeface="Times New Roman" panose="02020503050405090304" pitchFamily="18" charset="0"/>
                <a:cs typeface="Times New Roman" panose="02020503050405090304" pitchFamily="18" charset="0"/>
              </a:rPr>
              <a:t>addition of a hydrophilic head group to the backbone through a phosphodiester linkage; and, in some cases;</a:t>
            </a:r>
            <a:endParaRPr kumimoji="1" lang="en-US" b="1" dirty="0">
              <a:latin typeface="Times New Roman" panose="02020503050405090304" pitchFamily="18" charset="0"/>
              <a:cs typeface="Times New Roman" panose="02020503050405090304" pitchFamily="18" charset="0"/>
            </a:endParaRPr>
          </a:p>
          <a:p>
            <a:pPr marL="342900" indent="-342900">
              <a:buAutoNum type="arabicParenBoth"/>
            </a:pPr>
            <a:r>
              <a:rPr kumimoji="1" lang="en-US" b="1" dirty="0">
                <a:latin typeface="Times New Roman" panose="02020503050405090304" pitchFamily="18" charset="0"/>
                <a:cs typeface="Times New Roman" panose="02020503050405090304" pitchFamily="18" charset="0"/>
              </a:rPr>
              <a:t>alteration or exchange of the head group to yield the final phospholipid product. </a:t>
            </a:r>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Synthesis of eicosanoids</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pic>
        <p:nvPicPr>
          <p:cNvPr id="6" name="图片 5" descr="图示&#10;&#10;描述已自动生成"/>
          <p:cNvPicPr>
            <a:picLocks noChangeAspect="1"/>
          </p:cNvPicPr>
          <p:nvPr/>
        </p:nvPicPr>
        <p:blipFill>
          <a:blip r:embed="rId1"/>
          <a:stretch>
            <a:fillRect/>
          </a:stretch>
        </p:blipFill>
        <p:spPr>
          <a:xfrm>
            <a:off x="814682" y="668830"/>
            <a:ext cx="3940260" cy="5990803"/>
          </a:xfrm>
          <a:prstGeom prst="rect">
            <a:avLst/>
          </a:prstGeom>
        </p:spPr>
      </p:pic>
      <p:sp>
        <p:nvSpPr>
          <p:cNvPr id="42" name="矩形 41"/>
          <p:cNvSpPr/>
          <p:nvPr/>
        </p:nvSpPr>
        <p:spPr>
          <a:xfrm>
            <a:off x="814682" y="5778467"/>
            <a:ext cx="3285978" cy="9281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操作按钮: 后退或上一个 11">
            <a:hlinkClick r:id="rId2"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7" name="图片 6"/>
          <p:cNvPicPr>
            <a:picLocks noChangeAspect="1"/>
          </p:cNvPicPr>
          <p:nvPr/>
        </p:nvPicPr>
        <p:blipFill>
          <a:blip r:embed="rId3">
            <a:alphaModFix amt="85000"/>
          </a:blip>
          <a:stretch>
            <a:fillRect/>
          </a:stretch>
        </p:blipFill>
        <p:spPr>
          <a:xfrm>
            <a:off x="4150743" y="1523137"/>
            <a:ext cx="6713832" cy="5083329"/>
          </a:xfrm>
          <a:prstGeom prst="rect">
            <a:avLst/>
          </a:prstGeom>
        </p:spPr>
      </p:pic>
      <p:sp>
        <p:nvSpPr>
          <p:cNvPr id="20" name="文本框 19"/>
          <p:cNvSpPr txBox="1"/>
          <p:nvPr/>
        </p:nvSpPr>
        <p:spPr>
          <a:xfrm>
            <a:off x="3883786" y="715800"/>
            <a:ext cx="8418010" cy="1754326"/>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Mammals have two isozymes of prostaglandin H2 synthase, COX-1 and COX-2.</a:t>
            </a:r>
            <a:endParaRPr kumimoji="1" lang="en-US" b="1" dirty="0">
              <a:latin typeface="Times New Roman" panose="02020503050405090304" pitchFamily="18" charset="0"/>
              <a:cs typeface="Times New Roman" panose="02020503050405090304" pitchFamily="18" charset="0"/>
            </a:endParaRPr>
          </a:p>
          <a:p>
            <a:r>
              <a:rPr kumimoji="1" lang="en-US" b="1" dirty="0">
                <a:latin typeface="Times New Roman" panose="02020503050405090304" pitchFamily="18" charset="0"/>
                <a:cs typeface="Times New Roman" panose="02020503050405090304" pitchFamily="18" charset="0"/>
              </a:rPr>
              <a:t>COX-1: synthesis of the prostaglandins that regulate the secretion of gastric mucin</a:t>
            </a:r>
            <a:endParaRPr kumimoji="1" lang="en-US" b="1" dirty="0">
              <a:latin typeface="Times New Roman" panose="02020503050405090304" pitchFamily="18" charset="0"/>
              <a:cs typeface="Times New Roman" panose="02020503050405090304" pitchFamily="18" charset="0"/>
            </a:endParaRPr>
          </a:p>
          <a:p>
            <a:r>
              <a:rPr kumimoji="1" lang="en-US" b="1" dirty="0">
                <a:latin typeface="Times New Roman" panose="02020503050405090304" pitchFamily="18" charset="0"/>
                <a:cs typeface="Times New Roman" panose="02020503050405090304" pitchFamily="18" charset="0"/>
              </a:rPr>
              <a:t>COX-2:</a:t>
            </a:r>
            <a:r>
              <a:rPr kumimoji="1" lang="en-US" altLang="zh-CN" b="1" dirty="0">
                <a:latin typeface="Times New Roman" panose="02020503050405090304" pitchFamily="18" charset="0"/>
                <a:cs typeface="Times New Roman" panose="02020503050405090304" pitchFamily="18" charset="0"/>
              </a:rPr>
              <a:t> synthesis of </a:t>
            </a:r>
            <a:r>
              <a:rPr kumimoji="1" lang="en-US" b="1" dirty="0">
                <a:latin typeface="Times New Roman" panose="02020503050405090304" pitchFamily="18" charset="0"/>
                <a:cs typeface="Times New Roman" panose="02020503050405090304" pitchFamily="18" charset="0"/>
              </a:rPr>
              <a:t>the prostaglandins that mediate inflammation, pain, and fever. </a:t>
            </a:r>
            <a:endParaRPr kumimoji="1" lang="en-US" b="1" dirty="0">
              <a:latin typeface="Times New Roman" panose="02020503050405090304" pitchFamily="18" charset="0"/>
              <a:cs typeface="Times New Roman" panose="02020503050405090304" pitchFamily="18" charset="0"/>
            </a:endParaRPr>
          </a:p>
          <a:p>
            <a:r>
              <a:rPr kumimoji="1" lang="en-US" b="1" dirty="0">
                <a:latin typeface="Times New Roman" panose="02020503050405090304" pitchFamily="18" charset="0"/>
                <a:cs typeface="Times New Roman" panose="02020503050405090304" pitchFamily="18" charset="0"/>
              </a:rPr>
              <a:t> </a:t>
            </a:r>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p:txBody>
      </p:sp>
      <p:sp>
        <p:nvSpPr>
          <p:cNvPr id="37" name="文本框 36"/>
          <p:cNvSpPr txBox="1"/>
          <p:nvPr/>
        </p:nvSpPr>
        <p:spPr>
          <a:xfrm>
            <a:off x="4416031" y="3932864"/>
            <a:ext cx="1886157"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thromboxane A2 </a:t>
            </a:r>
            <a:endParaRPr kumimoji="1" lang="en-US" altLang="zh-CN" b="1" dirty="0">
              <a:latin typeface="Times New Roman" panose="02020503050405090304" pitchFamily="18" charset="0"/>
              <a:cs typeface="Times New Roman" panose="02020503050405090304" pitchFamily="18" charset="0"/>
            </a:endParaRPr>
          </a:p>
        </p:txBody>
      </p:sp>
      <p:cxnSp>
        <p:nvCxnSpPr>
          <p:cNvPr id="38" name="直线箭头连接符 37"/>
          <p:cNvCxnSpPr>
            <a:endCxn id="37" idx="2"/>
          </p:cNvCxnSpPr>
          <p:nvPr/>
        </p:nvCxnSpPr>
        <p:spPr>
          <a:xfrm flipV="1">
            <a:off x="4184709" y="4302196"/>
            <a:ext cx="1174401" cy="9414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9" name="文本框 38">
            <a:hlinkClick r:id="rId4" action="ppaction://hlinksldjump"/>
          </p:cNvPr>
          <p:cNvSpPr txBox="1"/>
          <p:nvPr/>
        </p:nvSpPr>
        <p:spPr>
          <a:xfrm rot="19264395">
            <a:off x="3882383" y="4462188"/>
            <a:ext cx="1181216"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Thromboxane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a:p>
            <a:r>
              <a:rPr kumimoji="1" lang="en-US" altLang="zh-CN" sz="1200" b="1" dirty="0">
                <a:solidFill>
                  <a:schemeClr val="accent1"/>
                </a:solidFill>
                <a:latin typeface="Times New Roman" panose="02020503050405090304" pitchFamily="18" charset="0"/>
                <a:cs typeface="Times New Roman" panose="02020503050405090304" pitchFamily="18" charset="0"/>
              </a:rPr>
              <a:t>synthase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40" name="文本框 39"/>
          <p:cNvSpPr txBox="1"/>
          <p:nvPr/>
        </p:nvSpPr>
        <p:spPr>
          <a:xfrm>
            <a:off x="5517964" y="2806702"/>
            <a:ext cx="2337178"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Other </a:t>
            </a:r>
            <a:r>
              <a:rPr kumimoji="1" lang="en-US" altLang="zh-CN" b="1" dirty="0" err="1">
                <a:latin typeface="Times New Roman" panose="02020503050405090304" pitchFamily="18" charset="0"/>
                <a:cs typeface="Times New Roman" panose="02020503050405090304" pitchFamily="18" charset="0"/>
              </a:rPr>
              <a:t>thromeboxanes</a:t>
            </a:r>
            <a:endParaRPr kumimoji="1" lang="en-US" altLang="zh-CN" b="1" dirty="0">
              <a:latin typeface="Times New Roman" panose="02020503050405090304" pitchFamily="18" charset="0"/>
              <a:cs typeface="Times New Roman" panose="02020503050405090304" pitchFamily="18" charset="0"/>
            </a:endParaRPr>
          </a:p>
        </p:txBody>
      </p:sp>
      <p:cxnSp>
        <p:nvCxnSpPr>
          <p:cNvPr id="41" name="直线箭头连接符 40"/>
          <p:cNvCxnSpPr>
            <a:endCxn id="40" idx="2"/>
          </p:cNvCxnSpPr>
          <p:nvPr/>
        </p:nvCxnSpPr>
        <p:spPr>
          <a:xfrm flipV="1">
            <a:off x="5686517" y="3176034"/>
            <a:ext cx="1000036" cy="8230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2" name="文本框 61"/>
          <p:cNvSpPr txBox="1"/>
          <p:nvPr/>
        </p:nvSpPr>
        <p:spPr>
          <a:xfrm>
            <a:off x="5455869" y="5150196"/>
            <a:ext cx="1642437"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prostaglandins</a:t>
            </a:r>
            <a:endParaRPr kumimoji="1" lang="en-US" altLang="zh-CN" b="1" dirty="0">
              <a:latin typeface="Times New Roman" panose="02020503050405090304" pitchFamily="18" charset="0"/>
              <a:cs typeface="Times New Roman" panose="02020503050405090304" pitchFamily="18" charset="0"/>
            </a:endParaRPr>
          </a:p>
        </p:txBody>
      </p:sp>
      <p:cxnSp>
        <p:nvCxnSpPr>
          <p:cNvPr id="64" name="直线箭头连接符 63"/>
          <p:cNvCxnSpPr/>
          <p:nvPr/>
        </p:nvCxnSpPr>
        <p:spPr>
          <a:xfrm>
            <a:off x="4197419" y="5334862"/>
            <a:ext cx="127060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9" name="矩形 68"/>
          <p:cNvSpPr/>
          <p:nvPr/>
        </p:nvSpPr>
        <p:spPr>
          <a:xfrm>
            <a:off x="9869548" y="6242535"/>
            <a:ext cx="2133276" cy="369332"/>
          </a:xfrm>
          <a:prstGeom prst="rect">
            <a:avLst/>
          </a:prstGeom>
        </p:spPr>
        <p:txBody>
          <a:bodyPr wrap="none">
            <a:spAutoFit/>
          </a:bodyPr>
          <a:lstStyle/>
          <a:p>
            <a:r>
              <a:rPr lang="en-US" altLang="zh-CN" b="1" dirty="0"/>
              <a:t>the “cyclic” pathway</a:t>
            </a:r>
            <a:endParaRPr lang="en-US" altLang="zh-CN"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折线图&#10;&#10;描述已自动生成"/>
          <p:cNvPicPr>
            <a:picLocks noChangeAspect="1"/>
          </p:cNvPicPr>
          <p:nvPr/>
        </p:nvPicPr>
        <p:blipFill>
          <a:blip r:embed="rId1"/>
          <a:stretch>
            <a:fillRect/>
          </a:stretch>
        </p:blipFill>
        <p:spPr>
          <a:xfrm>
            <a:off x="0" y="539502"/>
            <a:ext cx="12192000" cy="4402370"/>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Synthesis of leukotrienes</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sp>
        <p:nvSpPr>
          <p:cNvPr id="3" name="操作按钮: 后退或上一个 11">
            <a:hlinkClick r:id="rId2"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6" name="矩形 5"/>
          <p:cNvSpPr/>
          <p:nvPr/>
        </p:nvSpPr>
        <p:spPr>
          <a:xfrm>
            <a:off x="9869548" y="6242535"/>
            <a:ext cx="2191113" cy="369332"/>
          </a:xfrm>
          <a:prstGeom prst="rect">
            <a:avLst/>
          </a:prstGeom>
        </p:spPr>
        <p:txBody>
          <a:bodyPr wrap="none">
            <a:spAutoFit/>
          </a:bodyPr>
          <a:lstStyle/>
          <a:p>
            <a:r>
              <a:rPr lang="en-US" altLang="zh-CN" b="1" dirty="0"/>
              <a:t>the “linear” pathway</a:t>
            </a:r>
            <a:endParaRPr lang="en-US" altLang="zh-CN" b="1" dirty="0"/>
          </a:p>
        </p:txBody>
      </p:sp>
      <p:sp>
        <p:nvSpPr>
          <p:cNvPr id="7" name="文本框 6"/>
          <p:cNvSpPr txBox="1"/>
          <p:nvPr/>
        </p:nvSpPr>
        <p:spPr>
          <a:xfrm>
            <a:off x="131339" y="4765207"/>
            <a:ext cx="11779251" cy="1477328"/>
          </a:xfrm>
          <a:prstGeom prst="rect">
            <a:avLst/>
          </a:prstGeom>
          <a:noFill/>
        </p:spPr>
        <p:txBody>
          <a:bodyPr wrap="square" rtlCol="0">
            <a:spAutoFit/>
          </a:bodyPr>
          <a:lstStyle/>
          <a:p>
            <a:r>
              <a:rPr kumimoji="1" lang="en-US" b="1" dirty="0">
                <a:latin typeface="Times New Roman" panose="02020503050405090304" pitchFamily="18" charset="0"/>
                <a:cs typeface="Times New Roman" panose="02020503050405090304" pitchFamily="18" charset="0"/>
              </a:rPr>
              <a:t>These lipoxygenases, found in leukocytes and in heart, brain, lung, and spleen, are mixed-function oxidases of the cytochrome P-450 family.</a:t>
            </a:r>
            <a:endParaRPr kumimoji="1" lang="en-US" b="1" dirty="0">
              <a:latin typeface="Times New Roman" panose="02020503050405090304" pitchFamily="18" charset="0"/>
              <a:cs typeface="Times New Roman" panose="02020503050405090304" pitchFamily="18" charset="0"/>
            </a:endParaRPr>
          </a:p>
          <a:p>
            <a:r>
              <a:rPr kumimoji="1" lang="en-US" b="1" dirty="0">
                <a:latin typeface="Times New Roman" panose="02020503050405090304" pitchFamily="18" charset="0"/>
                <a:cs typeface="Times New Roman" panose="02020503050405090304" pitchFamily="18" charset="0"/>
              </a:rPr>
              <a:t> </a:t>
            </a:r>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p:txBody>
      </p:sp>
      <p:sp>
        <p:nvSpPr>
          <p:cNvPr id="8" name="矩形 7"/>
          <p:cNvSpPr/>
          <p:nvPr/>
        </p:nvSpPr>
        <p:spPr>
          <a:xfrm>
            <a:off x="4960593" y="3244334"/>
            <a:ext cx="2270814" cy="369332"/>
          </a:xfrm>
          <a:prstGeom prst="rect">
            <a:avLst/>
          </a:prstGeom>
        </p:spPr>
        <p:txBody>
          <a:bodyPr wrap="none">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glycerophospholipids</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1">
            <a:alphaModFix amt="85000"/>
          </a:blip>
          <a:stretch>
            <a:fillRect/>
          </a:stretch>
        </p:blipFill>
        <p:spPr>
          <a:xfrm>
            <a:off x="1659178" y="500192"/>
            <a:ext cx="8424950" cy="6378890"/>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Synthesis of cholesterols</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sp>
        <p:nvSpPr>
          <p:cNvPr id="4" name="操作按钮: 后退或上一个 11">
            <a:hlinkClick r:id="rId2" action="ppaction://hlinksldjump" highlightClick="1"/>
          </p:cNvPr>
          <p:cNvSpPr/>
          <p:nvPr/>
        </p:nvSpPr>
        <p:spPr>
          <a:xfrm>
            <a:off x="10542210" y="17329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11" name="文本框 10"/>
          <p:cNvSpPr txBox="1"/>
          <p:nvPr/>
        </p:nvSpPr>
        <p:spPr>
          <a:xfrm>
            <a:off x="4271696" y="757276"/>
            <a:ext cx="1576072"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12 acetyl-CoA</a:t>
            </a:r>
            <a:endParaRPr kumimoji="1" lang="zh-CN" altLang="en-US" b="1" dirty="0">
              <a:latin typeface="Times New Roman" panose="02020503050405090304" pitchFamily="18" charset="0"/>
              <a:cs typeface="Times New Roman" panose="02020503050405090304" pitchFamily="18" charset="0"/>
            </a:endParaRPr>
          </a:p>
        </p:txBody>
      </p:sp>
      <p:cxnSp>
        <p:nvCxnSpPr>
          <p:cNvPr id="12" name="直线箭头连接符 11"/>
          <p:cNvCxnSpPr>
            <a:stCxn id="11" idx="2"/>
            <a:endCxn id="15" idx="0"/>
          </p:cNvCxnSpPr>
          <p:nvPr/>
        </p:nvCxnSpPr>
        <p:spPr>
          <a:xfrm flipH="1">
            <a:off x="5057194" y="1126608"/>
            <a:ext cx="2538" cy="6921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直线箭头连接符 12"/>
          <p:cNvCxnSpPr/>
          <p:nvPr/>
        </p:nvCxnSpPr>
        <p:spPr>
          <a:xfrm flipV="1">
            <a:off x="4951316" y="1126608"/>
            <a:ext cx="0" cy="6540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文本框 108"/>
          <p:cNvSpPr txBox="1"/>
          <p:nvPr/>
        </p:nvSpPr>
        <p:spPr>
          <a:xfrm>
            <a:off x="5235641" y="1495940"/>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5" name="文本框 14"/>
          <p:cNvSpPr txBox="1"/>
          <p:nvPr/>
        </p:nvSpPr>
        <p:spPr>
          <a:xfrm>
            <a:off x="4051117" y="1818718"/>
            <a:ext cx="2012154"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6 </a:t>
            </a:r>
            <a:r>
              <a:rPr kumimoji="1" lang="en-US" altLang="zh-CN" b="1" dirty="0" err="1">
                <a:latin typeface="Times New Roman" panose="02020503050405090304" pitchFamily="18" charset="0"/>
                <a:cs typeface="Times New Roman" panose="02020503050405090304" pitchFamily="18" charset="0"/>
              </a:rPr>
              <a:t>Acetoacetyl</a:t>
            </a:r>
            <a:r>
              <a:rPr kumimoji="1" lang="en-US" altLang="zh-CN" b="1" dirty="0">
                <a:latin typeface="Times New Roman" panose="02020503050405090304" pitchFamily="18" charset="0"/>
                <a:cs typeface="Times New Roman" panose="02020503050405090304" pitchFamily="18" charset="0"/>
              </a:rPr>
              <a:t>-CoA</a:t>
            </a:r>
            <a:endParaRPr kumimoji="1" lang="zh-CN" altLang="en-US" b="1" dirty="0">
              <a:latin typeface="Times New Roman" panose="02020503050405090304" pitchFamily="18" charset="0"/>
              <a:cs typeface="Times New Roman" panose="02020503050405090304" pitchFamily="18" charset="0"/>
            </a:endParaRPr>
          </a:p>
        </p:txBody>
      </p:sp>
      <p:cxnSp>
        <p:nvCxnSpPr>
          <p:cNvPr id="16" name="直线箭头连接符 15"/>
          <p:cNvCxnSpPr>
            <a:stCxn id="15" idx="2"/>
            <a:endCxn id="22" idx="0"/>
          </p:cNvCxnSpPr>
          <p:nvPr/>
        </p:nvCxnSpPr>
        <p:spPr>
          <a:xfrm>
            <a:off x="5057194" y="2188050"/>
            <a:ext cx="287" cy="6279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弧 106"/>
          <p:cNvSpPr/>
          <p:nvPr/>
        </p:nvSpPr>
        <p:spPr>
          <a:xfrm flipH="1">
            <a:off x="5057194" y="2219213"/>
            <a:ext cx="548100" cy="515623"/>
          </a:xfrm>
          <a:prstGeom prst="arc">
            <a:avLst>
              <a:gd name="adj1" fmla="val 18083335"/>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8" name="文本框 108"/>
          <p:cNvSpPr txBox="1"/>
          <p:nvPr/>
        </p:nvSpPr>
        <p:spPr>
          <a:xfrm>
            <a:off x="5235641" y="2584638"/>
            <a:ext cx="1185270"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6 CoA-SH</a:t>
            </a:r>
            <a:endParaRPr kumimoji="1" lang="zh-CN" altLang="en-US" sz="1200" b="1" dirty="0">
              <a:latin typeface="Times New Roman" panose="02020503050405090304" pitchFamily="18" charset="0"/>
              <a:cs typeface="Times New Roman" panose="02020503050405090304" pitchFamily="18" charset="0"/>
            </a:endParaRPr>
          </a:p>
        </p:txBody>
      </p:sp>
      <p:sp>
        <p:nvSpPr>
          <p:cNvPr id="19" name="文本框 108"/>
          <p:cNvSpPr txBox="1"/>
          <p:nvPr/>
        </p:nvSpPr>
        <p:spPr>
          <a:xfrm>
            <a:off x="5162957" y="2088505"/>
            <a:ext cx="160761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6 Acetyl-CoA+H</a:t>
            </a:r>
            <a:r>
              <a:rPr kumimoji="1" lang="en-US" altLang="zh-CN" sz="1200" b="1" baseline="-25000" dirty="0">
                <a:latin typeface="Times New Roman" panose="02020503050405090304" pitchFamily="18" charset="0"/>
                <a:cs typeface="Times New Roman" panose="02020503050405090304" pitchFamily="18" charset="0"/>
              </a:rPr>
              <a:t>2</a:t>
            </a:r>
            <a:r>
              <a:rPr kumimoji="1" lang="en-US" altLang="zh-CN" sz="1200" b="1" dirty="0">
                <a:latin typeface="Times New Roman" panose="02020503050405090304" pitchFamily="18" charset="0"/>
                <a:cs typeface="Times New Roman" panose="02020503050405090304" pitchFamily="18" charset="0"/>
              </a:rPr>
              <a:t>O</a:t>
            </a:r>
            <a:endParaRPr kumimoji="1" lang="zh-CN" altLang="en-US" sz="1200" b="1" dirty="0">
              <a:latin typeface="Times New Roman" panose="02020503050405090304" pitchFamily="18" charset="0"/>
              <a:cs typeface="Times New Roman" panose="02020503050405090304" pitchFamily="18" charset="0"/>
            </a:endParaRPr>
          </a:p>
        </p:txBody>
      </p:sp>
      <p:sp>
        <p:nvSpPr>
          <p:cNvPr id="20" name="文本框 129"/>
          <p:cNvSpPr txBox="1"/>
          <p:nvPr/>
        </p:nvSpPr>
        <p:spPr>
          <a:xfrm>
            <a:off x="3641460" y="1213163"/>
            <a:ext cx="1327779"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acetyl-CoA acetyl transferase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21" name="文本框 129"/>
          <p:cNvSpPr txBox="1"/>
          <p:nvPr/>
        </p:nvSpPr>
        <p:spPr>
          <a:xfrm>
            <a:off x="4114459" y="2250150"/>
            <a:ext cx="925768"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HMG-CoA synthase</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22" name="文本框 21"/>
          <p:cNvSpPr txBox="1"/>
          <p:nvPr/>
        </p:nvSpPr>
        <p:spPr>
          <a:xfrm>
            <a:off x="3054285" y="2815983"/>
            <a:ext cx="4006392" cy="646331"/>
          </a:xfrm>
          <a:prstGeom prst="rect">
            <a:avLst/>
          </a:prstGeom>
          <a:noFill/>
        </p:spPr>
        <p:txBody>
          <a:bodyPr wrap="square" rtlCol="0">
            <a:spAutoFit/>
          </a:bodyPr>
          <a:lstStyle/>
          <a:p>
            <a:pPr algn="ctr"/>
            <a:r>
              <a:rPr kumimoji="1" lang="en-US" altLang="zh-CN" b="1" dirty="0">
                <a:latin typeface="Times New Roman" panose="02020503050405090304" pitchFamily="18" charset="0"/>
                <a:cs typeface="Times New Roman" panose="02020503050405090304" pitchFamily="18" charset="0"/>
              </a:rPr>
              <a:t>6 </a:t>
            </a:r>
            <a:r>
              <a:rPr kumimoji="1" lang="el-GR" altLang="zh-CN" b="1" dirty="0">
                <a:latin typeface="Times New Roman" panose="02020503050405090304" pitchFamily="18" charset="0"/>
                <a:cs typeface="Times New Roman" panose="02020503050405090304" pitchFamily="18" charset="0"/>
              </a:rPr>
              <a:t>β</a:t>
            </a:r>
            <a:r>
              <a:rPr kumimoji="1" lang="en-US" altLang="zh-CN" b="1" dirty="0">
                <a:latin typeface="Times New Roman" panose="02020503050405090304" pitchFamily="18" charset="0"/>
                <a:cs typeface="Times New Roman" panose="02020503050405090304" pitchFamily="18" charset="0"/>
              </a:rPr>
              <a:t>-Hydroxy-</a:t>
            </a:r>
            <a:r>
              <a:rPr kumimoji="1" lang="el-GR" altLang="zh-CN" b="1" dirty="0">
                <a:latin typeface="Times New Roman" panose="02020503050405090304" pitchFamily="18" charset="0"/>
                <a:cs typeface="Times New Roman" panose="02020503050405090304" pitchFamily="18" charset="0"/>
              </a:rPr>
              <a:t>β</a:t>
            </a:r>
            <a:r>
              <a:rPr kumimoji="1" lang="en-US" altLang="zh-CN" b="1" dirty="0">
                <a:latin typeface="Times New Roman" panose="02020503050405090304" pitchFamily="18" charset="0"/>
                <a:cs typeface="Times New Roman" panose="02020503050405090304" pitchFamily="18" charset="0"/>
              </a:rPr>
              <a:t>-</a:t>
            </a:r>
            <a:r>
              <a:rPr kumimoji="1" lang="en-US" altLang="zh-CN" b="1" dirty="0" err="1">
                <a:latin typeface="Times New Roman" panose="02020503050405090304" pitchFamily="18" charset="0"/>
                <a:cs typeface="Times New Roman" panose="02020503050405090304" pitchFamily="18" charset="0"/>
              </a:rPr>
              <a:t>methylglutaryl</a:t>
            </a:r>
            <a:r>
              <a:rPr kumimoji="1" lang="en-US" altLang="zh-CN" b="1" dirty="0">
                <a:latin typeface="Times New Roman" panose="02020503050405090304" pitchFamily="18" charset="0"/>
                <a:cs typeface="Times New Roman" panose="02020503050405090304" pitchFamily="18" charset="0"/>
              </a:rPr>
              <a:t>-CoA </a:t>
            </a:r>
            <a:endParaRPr kumimoji="1" lang="el-GR" altLang="zh-CN" b="1" dirty="0">
              <a:latin typeface="Times New Roman" panose="02020503050405090304" pitchFamily="18" charset="0"/>
              <a:cs typeface="Times New Roman" panose="02020503050405090304" pitchFamily="18" charset="0"/>
            </a:endParaRPr>
          </a:p>
          <a:p>
            <a:pPr algn="ctr"/>
            <a:r>
              <a:rPr kumimoji="1" lang="en-US" altLang="zh-CN" b="1" dirty="0">
                <a:latin typeface="Times New Roman" panose="02020503050405090304" pitchFamily="18" charset="0"/>
                <a:cs typeface="Times New Roman" panose="02020503050405090304" pitchFamily="18" charset="0"/>
              </a:rPr>
              <a:t>(HMG-CoA) </a:t>
            </a:r>
            <a:endParaRPr kumimoji="1" lang="en-US" altLang="zh-CN" b="1" dirty="0">
              <a:latin typeface="Times New Roman" panose="02020503050405090304" pitchFamily="18" charset="0"/>
              <a:cs typeface="Times New Roman" panose="02020503050405090304" pitchFamily="18" charset="0"/>
            </a:endParaRPr>
          </a:p>
        </p:txBody>
      </p:sp>
      <p:sp>
        <p:nvSpPr>
          <p:cNvPr id="23" name="弧 106"/>
          <p:cNvSpPr/>
          <p:nvPr/>
        </p:nvSpPr>
        <p:spPr>
          <a:xfrm flipH="1">
            <a:off x="5057194" y="1126608"/>
            <a:ext cx="548100" cy="515623"/>
          </a:xfrm>
          <a:prstGeom prst="arc">
            <a:avLst>
              <a:gd name="adj1" fmla="val 21547461"/>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4" name="文本框 23"/>
          <p:cNvSpPr txBox="1"/>
          <p:nvPr/>
        </p:nvSpPr>
        <p:spPr>
          <a:xfrm>
            <a:off x="4301217" y="4249379"/>
            <a:ext cx="1511952"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6 Mevalonate</a:t>
            </a:r>
            <a:endParaRPr kumimoji="1" lang="en-US" altLang="zh-CN" b="1" dirty="0">
              <a:latin typeface="Times New Roman" panose="02020503050405090304" pitchFamily="18" charset="0"/>
              <a:cs typeface="Times New Roman" panose="02020503050405090304" pitchFamily="18" charset="0"/>
            </a:endParaRPr>
          </a:p>
        </p:txBody>
      </p:sp>
      <p:cxnSp>
        <p:nvCxnSpPr>
          <p:cNvPr id="26" name="直线箭头连接符 25"/>
          <p:cNvCxnSpPr>
            <a:stCxn id="22" idx="2"/>
            <a:endCxn id="24" idx="0"/>
          </p:cNvCxnSpPr>
          <p:nvPr/>
        </p:nvCxnSpPr>
        <p:spPr>
          <a:xfrm flipH="1">
            <a:off x="5057193" y="3462314"/>
            <a:ext cx="288" cy="787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文本框 129">
            <a:hlinkClick r:id="rId3" tooltip="" action="ppaction://hlinksldjump"/>
          </p:cNvPr>
          <p:cNvSpPr txBox="1"/>
          <p:nvPr/>
        </p:nvSpPr>
        <p:spPr>
          <a:xfrm>
            <a:off x="4131425" y="3533540"/>
            <a:ext cx="925768"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HMG-CoA reductase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33" name="弧 106"/>
          <p:cNvSpPr/>
          <p:nvPr/>
        </p:nvSpPr>
        <p:spPr>
          <a:xfrm flipH="1">
            <a:off x="5058218" y="3574155"/>
            <a:ext cx="478099" cy="365425"/>
          </a:xfrm>
          <a:prstGeom prst="arc">
            <a:avLst>
              <a:gd name="adj1" fmla="val 17342514"/>
              <a:gd name="adj2" fmla="val 4942244"/>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4" name="文本框 108"/>
          <p:cNvSpPr txBox="1"/>
          <p:nvPr/>
        </p:nvSpPr>
        <p:spPr>
          <a:xfrm>
            <a:off x="5236664" y="3816891"/>
            <a:ext cx="1113541" cy="276999"/>
          </a:xfrm>
          <a:prstGeom prst="rect">
            <a:avLst/>
          </a:prstGeom>
          <a:noFill/>
        </p:spPr>
        <p:txBody>
          <a:bodyPr wrap="square" rtlCol="0">
            <a:spAutoFit/>
          </a:bodyPr>
          <a:lstStyle/>
          <a:p>
            <a:r>
              <a:rPr kumimoji="1" lang="en-US" altLang="zh-CN" sz="1200" b="1" dirty="0">
                <a:latin typeface="Times New Roman" panose="02020503050405090304" pitchFamily="18" charset="0"/>
                <a:cs typeface="Times New Roman" panose="02020503050405090304" pitchFamily="18" charset="0"/>
              </a:rPr>
              <a:t>12 NADP</a:t>
            </a:r>
            <a:r>
              <a:rPr kumimoji="1" lang="en-US" altLang="zh-CN" sz="1200" b="1" baseline="30000" dirty="0">
                <a:latin typeface="Times New Roman" panose="02020503050405090304" pitchFamily="18" charset="0"/>
                <a:cs typeface="Times New Roman" panose="02020503050405090304" pitchFamily="18" charset="0"/>
              </a:rPr>
              <a:t>+</a:t>
            </a:r>
            <a:r>
              <a:rPr kumimoji="1" lang="en-US" altLang="zh-CN" sz="1200" b="1" dirty="0">
                <a:latin typeface="Times New Roman" panose="02020503050405090304" pitchFamily="18" charset="0"/>
                <a:cs typeface="Times New Roman" panose="02020503050405090304" pitchFamily="18" charset="0"/>
              </a:rPr>
              <a:t> </a:t>
            </a:r>
            <a:endParaRPr kumimoji="1" lang="en-US" altLang="zh-CN" sz="1200" b="1" dirty="0">
              <a:latin typeface="Times New Roman" panose="02020503050405090304" pitchFamily="18" charset="0"/>
              <a:cs typeface="Times New Roman" panose="02020503050405090304" pitchFamily="18" charset="0"/>
            </a:endParaRPr>
          </a:p>
        </p:txBody>
      </p:sp>
      <p:sp>
        <p:nvSpPr>
          <p:cNvPr id="35" name="文本框 108"/>
          <p:cNvSpPr txBox="1"/>
          <p:nvPr/>
        </p:nvSpPr>
        <p:spPr>
          <a:xfrm>
            <a:off x="5162957" y="3435335"/>
            <a:ext cx="1348707" cy="276999"/>
          </a:xfrm>
          <a:prstGeom prst="rect">
            <a:avLst/>
          </a:prstGeom>
          <a:noFill/>
        </p:spPr>
        <p:txBody>
          <a:bodyPr wrap="square" rtlCol="0">
            <a:spAutoFit/>
          </a:bodyPr>
          <a:lstStyle/>
          <a:p>
            <a:r>
              <a:rPr kumimoji="1" lang="en-US" altLang="zh-CN" sz="1200" b="1" dirty="0">
                <a:latin typeface="Times New Roman" panose="02020503050405090304" pitchFamily="18" charset="0"/>
                <a:cs typeface="Times New Roman" panose="02020503050405090304" pitchFamily="18" charset="0"/>
              </a:rPr>
              <a:t>12 NADPH+12H</a:t>
            </a:r>
            <a:r>
              <a:rPr kumimoji="1" lang="en-US" altLang="zh-CN" sz="1200" b="1" baseline="30000" dirty="0">
                <a:latin typeface="Times New Roman" panose="02020503050405090304" pitchFamily="18" charset="0"/>
                <a:cs typeface="Times New Roman" panose="02020503050405090304" pitchFamily="18" charset="0"/>
              </a:rPr>
              <a:t>+</a:t>
            </a:r>
            <a:r>
              <a:rPr kumimoji="1" lang="en-US" altLang="zh-CN" sz="1200" b="1" dirty="0">
                <a:latin typeface="Times New Roman" panose="02020503050405090304" pitchFamily="18" charset="0"/>
                <a:cs typeface="Times New Roman" panose="02020503050405090304" pitchFamily="18" charset="0"/>
              </a:rPr>
              <a:t> </a:t>
            </a:r>
            <a:endParaRPr kumimoji="1" lang="en-US" altLang="zh-CN" sz="1200" b="1" dirty="0">
              <a:latin typeface="Times New Roman" panose="02020503050405090304" pitchFamily="18" charset="0"/>
              <a:cs typeface="Times New Roman" panose="02020503050405090304" pitchFamily="18" charset="0"/>
            </a:endParaRPr>
          </a:p>
        </p:txBody>
      </p:sp>
      <p:sp>
        <p:nvSpPr>
          <p:cNvPr id="37" name="弧 106"/>
          <p:cNvSpPr/>
          <p:nvPr/>
        </p:nvSpPr>
        <p:spPr>
          <a:xfrm flipH="1">
            <a:off x="5057194" y="3622235"/>
            <a:ext cx="548100" cy="515623"/>
          </a:xfrm>
          <a:prstGeom prst="arc">
            <a:avLst>
              <a:gd name="adj1" fmla="val 21547461"/>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8" name="文本框 108"/>
          <p:cNvSpPr txBox="1"/>
          <p:nvPr/>
        </p:nvSpPr>
        <p:spPr>
          <a:xfrm>
            <a:off x="5235640" y="4009764"/>
            <a:ext cx="85472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6 CoA-SH</a:t>
            </a:r>
            <a:endParaRPr kumimoji="1" lang="zh-CN" altLang="en-US" sz="1200" b="1" dirty="0">
              <a:latin typeface="Times New Roman" panose="02020503050405090304" pitchFamily="18" charset="0"/>
              <a:cs typeface="Times New Roman" panose="02020503050405090304" pitchFamily="18" charset="0"/>
            </a:endParaRPr>
          </a:p>
        </p:txBody>
      </p:sp>
      <p:sp>
        <p:nvSpPr>
          <p:cNvPr id="41" name="文本框 40"/>
          <p:cNvSpPr txBox="1"/>
          <p:nvPr/>
        </p:nvSpPr>
        <p:spPr>
          <a:xfrm>
            <a:off x="3338795" y="5277013"/>
            <a:ext cx="3441007"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6 </a:t>
            </a:r>
            <a:r>
              <a:rPr kumimoji="1" lang="el-GR" altLang="zh-CN" b="1" dirty="0">
                <a:latin typeface="Times New Roman" panose="02020503050405090304" pitchFamily="18" charset="0"/>
                <a:cs typeface="Times New Roman" panose="02020503050405090304" pitchFamily="18" charset="0"/>
              </a:rPr>
              <a:t>Δ</a:t>
            </a:r>
            <a:r>
              <a:rPr kumimoji="1" lang="el-GR" altLang="zh-CN" b="1" baseline="30000" dirty="0">
                <a:latin typeface="Times New Roman" panose="02020503050405090304" pitchFamily="18" charset="0"/>
                <a:cs typeface="Times New Roman" panose="02020503050405090304" pitchFamily="18" charset="0"/>
              </a:rPr>
              <a:t>3</a:t>
            </a:r>
            <a:r>
              <a:rPr kumimoji="1" lang="en-US" altLang="zh-CN" b="1" dirty="0">
                <a:latin typeface="Times New Roman" panose="02020503050405090304" pitchFamily="18" charset="0"/>
                <a:cs typeface="Times New Roman" panose="02020503050405090304" pitchFamily="18" charset="0"/>
              </a:rPr>
              <a:t>-Isopentenyl pyrophosphate </a:t>
            </a:r>
            <a:endParaRPr kumimoji="1" lang="en-US" altLang="zh-CN" b="1" dirty="0">
              <a:latin typeface="Times New Roman" panose="02020503050405090304" pitchFamily="18" charset="0"/>
              <a:cs typeface="Times New Roman" panose="02020503050405090304" pitchFamily="18" charset="0"/>
            </a:endParaRPr>
          </a:p>
        </p:txBody>
      </p:sp>
      <p:cxnSp>
        <p:nvCxnSpPr>
          <p:cNvPr id="43" name="直线箭头连接符 42"/>
          <p:cNvCxnSpPr>
            <a:stCxn id="24" idx="2"/>
            <a:endCxn id="41" idx="0"/>
          </p:cNvCxnSpPr>
          <p:nvPr/>
        </p:nvCxnSpPr>
        <p:spPr>
          <a:xfrm>
            <a:off x="5057193" y="4618711"/>
            <a:ext cx="2106" cy="658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5" name="弧 106"/>
          <p:cNvSpPr/>
          <p:nvPr/>
        </p:nvSpPr>
        <p:spPr>
          <a:xfrm flipH="1">
            <a:off x="5057194" y="4635923"/>
            <a:ext cx="548100" cy="400522"/>
          </a:xfrm>
          <a:prstGeom prst="arc">
            <a:avLst>
              <a:gd name="adj1" fmla="val 18083335"/>
              <a:gd name="adj2" fmla="val 4528117"/>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6" name="文本框 108"/>
          <p:cNvSpPr txBox="1"/>
          <p:nvPr/>
        </p:nvSpPr>
        <p:spPr>
          <a:xfrm>
            <a:off x="5227500" y="4880955"/>
            <a:ext cx="74744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18 ADP</a:t>
            </a:r>
            <a:endParaRPr kumimoji="1" lang="zh-CN" altLang="en-US" sz="1200" b="1" dirty="0">
              <a:latin typeface="Times New Roman" panose="02020503050405090304" pitchFamily="18" charset="0"/>
              <a:cs typeface="Times New Roman" panose="02020503050405090304" pitchFamily="18" charset="0"/>
            </a:endParaRPr>
          </a:p>
        </p:txBody>
      </p:sp>
      <p:sp>
        <p:nvSpPr>
          <p:cNvPr id="47" name="文本框 108"/>
          <p:cNvSpPr txBox="1"/>
          <p:nvPr/>
        </p:nvSpPr>
        <p:spPr>
          <a:xfrm>
            <a:off x="5162957" y="4505214"/>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18</a:t>
            </a:r>
            <a:r>
              <a:rPr kumimoji="1" lang="el-GR" altLang="zh-CN" sz="1200" b="1" dirty="0">
                <a:latin typeface="Times New Roman" panose="02020503050405090304" pitchFamily="18" charset="0"/>
                <a:cs typeface="Times New Roman" panose="02020503050405090304" pitchFamily="18" charset="0"/>
              </a:rPr>
              <a:t> </a:t>
            </a:r>
            <a:r>
              <a:rPr kumimoji="1" lang="en-US" altLang="zh-CN" sz="1200" b="1" dirty="0">
                <a:latin typeface="Times New Roman" panose="02020503050405090304" pitchFamily="18" charset="0"/>
                <a:cs typeface="Times New Roman" panose="02020503050405090304" pitchFamily="18" charset="0"/>
              </a:rPr>
              <a:t>ATP</a:t>
            </a:r>
            <a:endParaRPr kumimoji="1" lang="zh-CN" altLang="en-US" sz="1200" b="1" dirty="0">
              <a:latin typeface="Times New Roman" panose="02020503050405090304" pitchFamily="18" charset="0"/>
              <a:cs typeface="Times New Roman" panose="02020503050405090304" pitchFamily="18" charset="0"/>
            </a:endParaRPr>
          </a:p>
        </p:txBody>
      </p:sp>
      <p:sp>
        <p:nvSpPr>
          <p:cNvPr id="51" name="弧 106"/>
          <p:cNvSpPr/>
          <p:nvPr/>
        </p:nvSpPr>
        <p:spPr>
          <a:xfrm flipH="1">
            <a:off x="5057195" y="4686465"/>
            <a:ext cx="548100" cy="515623"/>
          </a:xfrm>
          <a:prstGeom prst="arc">
            <a:avLst>
              <a:gd name="adj1" fmla="val 21547461"/>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2" name="文本框 108"/>
          <p:cNvSpPr txBox="1"/>
          <p:nvPr/>
        </p:nvSpPr>
        <p:spPr>
          <a:xfrm>
            <a:off x="5235641" y="5073994"/>
            <a:ext cx="92365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6 CO</a:t>
            </a:r>
            <a:r>
              <a:rPr kumimoji="1" lang="en-US" altLang="zh-CN" sz="1200" b="1" baseline="-25000" dirty="0">
                <a:latin typeface="Times New Roman" panose="02020503050405090304" pitchFamily="18" charset="0"/>
                <a:cs typeface="Times New Roman" panose="02020503050405090304" pitchFamily="18" charset="0"/>
              </a:rPr>
              <a:t>2</a:t>
            </a:r>
            <a:r>
              <a:rPr kumimoji="1" lang="en-US" altLang="zh-CN" sz="1200" b="1" dirty="0">
                <a:latin typeface="Times New Roman" panose="02020503050405090304" pitchFamily="18" charset="0"/>
                <a:cs typeface="Times New Roman" panose="02020503050405090304" pitchFamily="18" charset="0"/>
              </a:rPr>
              <a:t>+6 Pi</a:t>
            </a:r>
            <a:endParaRPr kumimoji="1" lang="zh-CN" altLang="en-US" sz="1200" b="1" dirty="0">
              <a:latin typeface="Times New Roman" panose="02020503050405090304" pitchFamily="18" charset="0"/>
              <a:cs typeface="Times New Roman" panose="02020503050405090304" pitchFamily="18" charset="0"/>
            </a:endParaRPr>
          </a:p>
        </p:txBody>
      </p:sp>
      <p:sp>
        <p:nvSpPr>
          <p:cNvPr id="53" name="文本框 52"/>
          <p:cNvSpPr txBox="1"/>
          <p:nvPr/>
        </p:nvSpPr>
        <p:spPr>
          <a:xfrm>
            <a:off x="3524207" y="6173142"/>
            <a:ext cx="3277500"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6 Dimethylallyl pyrophosphate </a:t>
            </a:r>
            <a:endParaRPr kumimoji="1" lang="en-US" altLang="zh-CN" b="1" dirty="0">
              <a:latin typeface="Times New Roman" panose="02020503050405090304" pitchFamily="18" charset="0"/>
              <a:cs typeface="Times New Roman" panose="02020503050405090304" pitchFamily="18" charset="0"/>
            </a:endParaRPr>
          </a:p>
        </p:txBody>
      </p:sp>
      <p:cxnSp>
        <p:nvCxnSpPr>
          <p:cNvPr id="60" name="直线箭头连接符 59"/>
          <p:cNvCxnSpPr/>
          <p:nvPr/>
        </p:nvCxnSpPr>
        <p:spPr>
          <a:xfrm>
            <a:off x="5057193" y="5637451"/>
            <a:ext cx="0" cy="6131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直线箭头连接符 60"/>
          <p:cNvCxnSpPr/>
          <p:nvPr/>
        </p:nvCxnSpPr>
        <p:spPr>
          <a:xfrm flipV="1">
            <a:off x="4951694" y="5596588"/>
            <a:ext cx="0" cy="5765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9" name="文本框 68"/>
          <p:cNvSpPr txBox="1"/>
          <p:nvPr/>
        </p:nvSpPr>
        <p:spPr>
          <a:xfrm>
            <a:off x="6251446" y="6180117"/>
            <a:ext cx="2266304" cy="369332"/>
          </a:xfrm>
          <a:prstGeom prst="rect">
            <a:avLst/>
          </a:prstGeom>
          <a:noFill/>
        </p:spPr>
        <p:txBody>
          <a:bodyPr wrap="square" rtlCol="0">
            <a:spAutoFit/>
          </a:bodyPr>
          <a:lstStyle/>
          <a:p>
            <a:pPr algn="r"/>
            <a:r>
              <a:rPr kumimoji="1" lang="en-US" altLang="zh-CN" b="1" dirty="0">
                <a:latin typeface="Times New Roman" panose="02020503050405090304" pitchFamily="18" charset="0"/>
                <a:cs typeface="Times New Roman" panose="02020503050405090304" pitchFamily="18" charset="0"/>
              </a:rPr>
              <a:t>Isoprenoids</a:t>
            </a:r>
            <a:endParaRPr kumimoji="1" lang="en-US" altLang="zh-CN" b="1" dirty="0">
              <a:latin typeface="Times New Roman" panose="02020503050405090304" pitchFamily="18" charset="0"/>
              <a:cs typeface="Times New Roman" panose="02020503050405090304" pitchFamily="18" charset="0"/>
            </a:endParaRPr>
          </a:p>
        </p:txBody>
      </p:sp>
      <p:cxnSp>
        <p:nvCxnSpPr>
          <p:cNvPr id="71" name="直线箭头连接符 70"/>
          <p:cNvCxnSpPr>
            <a:endCxn id="69" idx="0"/>
          </p:cNvCxnSpPr>
          <p:nvPr/>
        </p:nvCxnSpPr>
        <p:spPr>
          <a:xfrm>
            <a:off x="6476390" y="5580296"/>
            <a:ext cx="908208" cy="5998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直线箭头连接符 71"/>
          <p:cNvCxnSpPr/>
          <p:nvPr/>
        </p:nvCxnSpPr>
        <p:spPr>
          <a:xfrm>
            <a:off x="6683396" y="6364783"/>
            <a:ext cx="56277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3" name="弧 106"/>
          <p:cNvSpPr/>
          <p:nvPr/>
        </p:nvSpPr>
        <p:spPr>
          <a:xfrm rot="16010675" flipH="1">
            <a:off x="6974178" y="5029780"/>
            <a:ext cx="478099" cy="365425"/>
          </a:xfrm>
          <a:prstGeom prst="arc">
            <a:avLst>
              <a:gd name="adj1" fmla="val 21481868"/>
              <a:gd name="adj2" fmla="val 629635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76" name="弧 106"/>
          <p:cNvSpPr/>
          <p:nvPr/>
        </p:nvSpPr>
        <p:spPr>
          <a:xfrm flipH="1">
            <a:off x="7246170" y="4944006"/>
            <a:ext cx="548100" cy="515623"/>
          </a:xfrm>
          <a:prstGeom prst="arc">
            <a:avLst>
              <a:gd name="adj1" fmla="val 5221633"/>
              <a:gd name="adj2" fmla="val 10744504"/>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78" name="文本框 77"/>
          <p:cNvSpPr txBox="1"/>
          <p:nvPr/>
        </p:nvSpPr>
        <p:spPr>
          <a:xfrm>
            <a:off x="7928172" y="5274963"/>
            <a:ext cx="1140056"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Squalene </a:t>
            </a:r>
            <a:endParaRPr kumimoji="1" lang="en-US" altLang="zh-CN" b="1" dirty="0">
              <a:latin typeface="Times New Roman" panose="02020503050405090304" pitchFamily="18" charset="0"/>
              <a:cs typeface="Times New Roman" panose="02020503050405090304" pitchFamily="18" charset="0"/>
            </a:endParaRPr>
          </a:p>
        </p:txBody>
      </p:sp>
      <p:cxnSp>
        <p:nvCxnSpPr>
          <p:cNvPr id="89" name="直线箭头连接符 88"/>
          <p:cNvCxnSpPr>
            <a:endCxn id="78" idx="1"/>
          </p:cNvCxnSpPr>
          <p:nvPr/>
        </p:nvCxnSpPr>
        <p:spPr>
          <a:xfrm>
            <a:off x="6589336" y="5459629"/>
            <a:ext cx="133883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2" name="弧 91"/>
          <p:cNvSpPr/>
          <p:nvPr/>
        </p:nvSpPr>
        <p:spPr>
          <a:xfrm flipH="1" flipV="1">
            <a:off x="6683396" y="4982465"/>
            <a:ext cx="476432" cy="470038"/>
          </a:xfrm>
          <a:prstGeom prst="arc">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93" name="文本框 108"/>
          <p:cNvSpPr txBox="1"/>
          <p:nvPr/>
        </p:nvSpPr>
        <p:spPr>
          <a:xfrm>
            <a:off x="7081916" y="4924818"/>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6 </a:t>
            </a:r>
            <a:r>
              <a:rPr kumimoji="1" lang="en-US" altLang="zh-CN" sz="1200" b="1" dirty="0" err="1">
                <a:latin typeface="Times New Roman" panose="02020503050405090304" pitchFamily="18" charset="0"/>
                <a:cs typeface="Times New Roman" panose="02020503050405090304" pitchFamily="18" charset="0"/>
              </a:rPr>
              <a:t>PPi</a:t>
            </a:r>
            <a:endParaRPr kumimoji="1" lang="zh-CN" altLang="en-US" sz="1200" b="1" dirty="0">
              <a:latin typeface="Times New Roman" panose="02020503050405090304" pitchFamily="18" charset="0"/>
              <a:cs typeface="Times New Roman" panose="02020503050405090304" pitchFamily="18" charset="0"/>
            </a:endParaRPr>
          </a:p>
        </p:txBody>
      </p:sp>
      <p:sp>
        <p:nvSpPr>
          <p:cNvPr id="94" name="文本框 108"/>
          <p:cNvSpPr txBox="1"/>
          <p:nvPr/>
        </p:nvSpPr>
        <p:spPr>
          <a:xfrm>
            <a:off x="6100738" y="4973315"/>
            <a:ext cx="1348707" cy="276999"/>
          </a:xfrm>
          <a:prstGeom prst="rect">
            <a:avLst/>
          </a:prstGeom>
          <a:noFill/>
        </p:spPr>
        <p:txBody>
          <a:bodyPr wrap="square" rtlCol="0">
            <a:spAutoFit/>
          </a:bodyPr>
          <a:lstStyle/>
          <a:p>
            <a:r>
              <a:rPr kumimoji="1" lang="en-US" altLang="zh-CN" sz="1200" b="1" dirty="0">
                <a:latin typeface="Times New Roman" panose="02020503050405090304" pitchFamily="18" charset="0"/>
                <a:cs typeface="Times New Roman" panose="02020503050405090304" pitchFamily="18" charset="0"/>
              </a:rPr>
              <a:t>NADPH+H</a:t>
            </a:r>
            <a:r>
              <a:rPr kumimoji="1" lang="en-US" altLang="zh-CN" sz="1200" b="1" baseline="30000" dirty="0">
                <a:latin typeface="Times New Roman" panose="02020503050405090304" pitchFamily="18" charset="0"/>
                <a:cs typeface="Times New Roman" panose="02020503050405090304" pitchFamily="18" charset="0"/>
              </a:rPr>
              <a:t>+</a:t>
            </a:r>
            <a:r>
              <a:rPr kumimoji="1" lang="en-US" altLang="zh-CN" sz="1200" b="1" dirty="0">
                <a:latin typeface="Times New Roman" panose="02020503050405090304" pitchFamily="18" charset="0"/>
                <a:cs typeface="Times New Roman" panose="02020503050405090304" pitchFamily="18" charset="0"/>
              </a:rPr>
              <a:t> </a:t>
            </a:r>
            <a:endParaRPr kumimoji="1" lang="en-US" altLang="zh-CN" sz="1200" b="1" dirty="0">
              <a:latin typeface="Times New Roman" panose="02020503050405090304" pitchFamily="18" charset="0"/>
              <a:cs typeface="Times New Roman" panose="02020503050405090304" pitchFamily="18" charset="0"/>
            </a:endParaRPr>
          </a:p>
        </p:txBody>
      </p:sp>
      <p:sp>
        <p:nvSpPr>
          <p:cNvPr id="95" name="文本框 108"/>
          <p:cNvSpPr txBox="1"/>
          <p:nvPr/>
        </p:nvSpPr>
        <p:spPr>
          <a:xfrm>
            <a:off x="7533763" y="4995915"/>
            <a:ext cx="1113541" cy="276999"/>
          </a:xfrm>
          <a:prstGeom prst="rect">
            <a:avLst/>
          </a:prstGeom>
          <a:noFill/>
        </p:spPr>
        <p:txBody>
          <a:bodyPr wrap="square" rtlCol="0">
            <a:spAutoFit/>
          </a:bodyPr>
          <a:lstStyle/>
          <a:p>
            <a:r>
              <a:rPr kumimoji="1" lang="en-US" altLang="zh-CN" sz="1200" b="1" dirty="0">
                <a:latin typeface="Times New Roman" panose="02020503050405090304" pitchFamily="18" charset="0"/>
                <a:cs typeface="Times New Roman" panose="02020503050405090304" pitchFamily="18" charset="0"/>
              </a:rPr>
              <a:t>NADP</a:t>
            </a:r>
            <a:r>
              <a:rPr kumimoji="1" lang="en-US" altLang="zh-CN" sz="1200" b="1" baseline="30000" dirty="0">
                <a:latin typeface="Times New Roman" panose="02020503050405090304" pitchFamily="18" charset="0"/>
                <a:cs typeface="Times New Roman" panose="02020503050405090304" pitchFamily="18" charset="0"/>
              </a:rPr>
              <a:t>+</a:t>
            </a:r>
            <a:r>
              <a:rPr kumimoji="1" lang="en-US" altLang="zh-CN" sz="1200" b="1" dirty="0">
                <a:latin typeface="Times New Roman" panose="02020503050405090304" pitchFamily="18" charset="0"/>
                <a:cs typeface="Times New Roman" panose="02020503050405090304" pitchFamily="18" charset="0"/>
              </a:rPr>
              <a:t> </a:t>
            </a:r>
            <a:endParaRPr kumimoji="1" lang="en-US" altLang="zh-CN" sz="1200" b="1" dirty="0">
              <a:latin typeface="Times New Roman" panose="02020503050405090304" pitchFamily="18" charset="0"/>
              <a:cs typeface="Times New Roman" panose="02020503050405090304" pitchFamily="18" charset="0"/>
            </a:endParaRPr>
          </a:p>
        </p:txBody>
      </p:sp>
      <p:sp>
        <p:nvSpPr>
          <p:cNvPr id="96" name="文本框 129"/>
          <p:cNvSpPr txBox="1"/>
          <p:nvPr/>
        </p:nvSpPr>
        <p:spPr>
          <a:xfrm>
            <a:off x="4114459" y="4769181"/>
            <a:ext cx="925768" cy="276999"/>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Stage 2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97" name="文本框 129"/>
          <p:cNvSpPr txBox="1"/>
          <p:nvPr/>
        </p:nvSpPr>
        <p:spPr>
          <a:xfrm>
            <a:off x="6511664" y="5478817"/>
            <a:ext cx="925768" cy="276999"/>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Stage 3</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98" name="文本框 97"/>
          <p:cNvSpPr txBox="1"/>
          <p:nvPr/>
        </p:nvSpPr>
        <p:spPr>
          <a:xfrm>
            <a:off x="6796420" y="3974787"/>
            <a:ext cx="3403560" cy="646331"/>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Squalene 2,3-epoxide </a:t>
            </a:r>
            <a:endParaRPr kumimoji="1" lang="en-US" altLang="zh-CN" b="1" dirty="0">
              <a:latin typeface="Times New Roman" panose="02020503050405090304" pitchFamily="18" charset="0"/>
              <a:cs typeface="Times New Roman" panose="02020503050405090304" pitchFamily="18" charset="0"/>
            </a:endParaRPr>
          </a:p>
          <a:p>
            <a:pPr algn="ctr"/>
            <a:r>
              <a:rPr kumimoji="1" lang="en-US" altLang="zh-CN" b="1" dirty="0">
                <a:latin typeface="Times New Roman" panose="02020503050405090304" pitchFamily="18" charset="0"/>
                <a:cs typeface="Times New Roman" panose="02020503050405090304" pitchFamily="18" charset="0"/>
              </a:rPr>
              <a:t>(the Four-Ring Steroid Nucleus) </a:t>
            </a:r>
            <a:endParaRPr kumimoji="1" lang="en-US" altLang="zh-CN" b="1" dirty="0">
              <a:latin typeface="Times New Roman" panose="02020503050405090304" pitchFamily="18" charset="0"/>
              <a:cs typeface="Times New Roman" panose="02020503050405090304" pitchFamily="18" charset="0"/>
            </a:endParaRPr>
          </a:p>
        </p:txBody>
      </p:sp>
      <p:cxnSp>
        <p:nvCxnSpPr>
          <p:cNvPr id="100" name="直线箭头连接符 99"/>
          <p:cNvCxnSpPr>
            <a:stCxn id="78" idx="0"/>
            <a:endCxn id="98" idx="2"/>
          </p:cNvCxnSpPr>
          <p:nvPr/>
        </p:nvCxnSpPr>
        <p:spPr>
          <a:xfrm flipV="1">
            <a:off x="8498200" y="4621118"/>
            <a:ext cx="0" cy="6538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2" name="文本框 129"/>
          <p:cNvSpPr txBox="1"/>
          <p:nvPr/>
        </p:nvSpPr>
        <p:spPr>
          <a:xfrm>
            <a:off x="8242346" y="4767131"/>
            <a:ext cx="925768" cy="276999"/>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Stage 4</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103" name="文本框 102"/>
          <p:cNvSpPr txBox="1"/>
          <p:nvPr/>
        </p:nvSpPr>
        <p:spPr>
          <a:xfrm>
            <a:off x="7798810" y="2832334"/>
            <a:ext cx="1398780"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Cholesterols</a:t>
            </a:r>
            <a:endParaRPr kumimoji="1" lang="en-US" altLang="zh-CN" b="1" dirty="0">
              <a:latin typeface="Times New Roman" panose="02020503050405090304" pitchFamily="18" charset="0"/>
              <a:cs typeface="Times New Roman" panose="02020503050405090304" pitchFamily="18" charset="0"/>
            </a:endParaRPr>
          </a:p>
        </p:txBody>
      </p:sp>
      <p:cxnSp>
        <p:nvCxnSpPr>
          <p:cNvPr id="105" name="直线箭头连接符 104"/>
          <p:cNvCxnSpPr>
            <a:stCxn id="98" idx="0"/>
            <a:endCxn id="103" idx="2"/>
          </p:cNvCxnSpPr>
          <p:nvPr/>
        </p:nvCxnSpPr>
        <p:spPr>
          <a:xfrm flipV="1">
            <a:off x="8498200" y="3201666"/>
            <a:ext cx="0" cy="7731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8" name="左大括号 107"/>
          <p:cNvSpPr/>
          <p:nvPr/>
        </p:nvSpPr>
        <p:spPr>
          <a:xfrm>
            <a:off x="885765" y="862617"/>
            <a:ext cx="404579" cy="369839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109" name="文本框 129"/>
          <p:cNvSpPr txBox="1"/>
          <p:nvPr/>
        </p:nvSpPr>
        <p:spPr>
          <a:xfrm>
            <a:off x="0" y="2560385"/>
            <a:ext cx="925768" cy="276999"/>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Stage 1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110" name="文本框 109"/>
          <p:cNvSpPr txBox="1"/>
          <p:nvPr/>
        </p:nvSpPr>
        <p:spPr>
          <a:xfrm>
            <a:off x="6586772" y="2213991"/>
            <a:ext cx="1930978"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Cholesterol esters</a:t>
            </a:r>
            <a:endParaRPr kumimoji="1" lang="en-US" altLang="zh-CN" b="1" dirty="0">
              <a:latin typeface="Times New Roman" panose="02020503050405090304" pitchFamily="18" charset="0"/>
              <a:cs typeface="Times New Roman" panose="02020503050405090304" pitchFamily="18" charset="0"/>
            </a:endParaRPr>
          </a:p>
        </p:txBody>
      </p:sp>
      <p:sp>
        <p:nvSpPr>
          <p:cNvPr id="111" name="文本框 110"/>
          <p:cNvSpPr txBox="1"/>
          <p:nvPr/>
        </p:nvSpPr>
        <p:spPr>
          <a:xfrm>
            <a:off x="8960184" y="2237846"/>
            <a:ext cx="1063113"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Bile salts</a:t>
            </a:r>
            <a:endParaRPr kumimoji="1" lang="en-US" altLang="zh-CN" b="1" dirty="0">
              <a:latin typeface="Times New Roman" panose="02020503050405090304" pitchFamily="18" charset="0"/>
              <a:cs typeface="Times New Roman" panose="02020503050405090304" pitchFamily="18" charset="0"/>
            </a:endParaRPr>
          </a:p>
        </p:txBody>
      </p:sp>
      <p:cxnSp>
        <p:nvCxnSpPr>
          <p:cNvPr id="113" name="直线箭头连接符 112"/>
          <p:cNvCxnSpPr/>
          <p:nvPr/>
        </p:nvCxnSpPr>
        <p:spPr>
          <a:xfrm flipH="1" flipV="1">
            <a:off x="7550105" y="2555335"/>
            <a:ext cx="692241" cy="3544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5" name="直线箭头连接符 114"/>
          <p:cNvCxnSpPr/>
          <p:nvPr/>
        </p:nvCxnSpPr>
        <p:spPr>
          <a:xfrm flipV="1">
            <a:off x="8684089" y="2557018"/>
            <a:ext cx="570315" cy="3544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7" name="文本框 116"/>
          <p:cNvSpPr txBox="1"/>
          <p:nvPr/>
        </p:nvSpPr>
        <p:spPr>
          <a:xfrm>
            <a:off x="7708151" y="1881415"/>
            <a:ext cx="1514197"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pregnenolone</a:t>
            </a:r>
            <a:endParaRPr kumimoji="1" lang="en-US" altLang="zh-CN" b="1" dirty="0">
              <a:latin typeface="Times New Roman" panose="02020503050405090304" pitchFamily="18" charset="0"/>
              <a:cs typeface="Times New Roman" panose="02020503050405090304" pitchFamily="18" charset="0"/>
            </a:endParaRPr>
          </a:p>
        </p:txBody>
      </p:sp>
      <p:cxnSp>
        <p:nvCxnSpPr>
          <p:cNvPr id="122" name="直线箭头连接符 121"/>
          <p:cNvCxnSpPr>
            <a:endCxn id="117" idx="2"/>
          </p:cNvCxnSpPr>
          <p:nvPr/>
        </p:nvCxnSpPr>
        <p:spPr>
          <a:xfrm flipH="1" flipV="1">
            <a:off x="8465250" y="2250747"/>
            <a:ext cx="20363" cy="6352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4" name="文本框 123"/>
          <p:cNvSpPr txBox="1"/>
          <p:nvPr/>
        </p:nvSpPr>
        <p:spPr>
          <a:xfrm>
            <a:off x="7499760" y="781350"/>
            <a:ext cx="1930978"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Steroid hormones</a:t>
            </a:r>
            <a:endParaRPr kumimoji="1" lang="en-US" altLang="zh-CN" b="1" dirty="0">
              <a:latin typeface="Times New Roman" panose="02020503050405090304" pitchFamily="18" charset="0"/>
              <a:cs typeface="Times New Roman" panose="02020503050405090304" pitchFamily="18" charset="0"/>
            </a:endParaRPr>
          </a:p>
        </p:txBody>
      </p:sp>
      <p:cxnSp>
        <p:nvCxnSpPr>
          <p:cNvPr id="126" name="直线箭头连接符 125"/>
          <p:cNvCxnSpPr>
            <a:stCxn id="117" idx="0"/>
            <a:endCxn id="124" idx="2"/>
          </p:cNvCxnSpPr>
          <p:nvPr/>
        </p:nvCxnSpPr>
        <p:spPr>
          <a:xfrm flipH="1" flipV="1">
            <a:off x="8465249" y="1150682"/>
            <a:ext cx="1" cy="7307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0" name="文本框 129"/>
          <p:cNvSpPr txBox="1"/>
          <p:nvPr/>
        </p:nvSpPr>
        <p:spPr>
          <a:xfrm>
            <a:off x="8215010" y="3466955"/>
            <a:ext cx="925768" cy="276999"/>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Stage 4</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pic>
        <p:nvPicPr>
          <p:cNvPr id="132" name="图片 131" descr="图示&#10;&#10;描述已自动生成"/>
          <p:cNvPicPr>
            <a:picLocks noChangeAspect="1"/>
          </p:cNvPicPr>
          <p:nvPr/>
        </p:nvPicPr>
        <p:blipFill rotWithShape="1">
          <a:blip r:embed="rId4"/>
          <a:srcRect l="16984" t="2246" r="20664" b="89579"/>
          <a:stretch>
            <a:fillRect/>
          </a:stretch>
        </p:blipFill>
        <p:spPr>
          <a:xfrm>
            <a:off x="2197556" y="636532"/>
            <a:ext cx="2161716" cy="560605"/>
          </a:xfrm>
          <a:prstGeom prst="rect">
            <a:avLst/>
          </a:prstGeom>
        </p:spPr>
      </p:pic>
      <p:pic>
        <p:nvPicPr>
          <p:cNvPr id="133" name="图片 132" descr="图示&#10;&#10;描述已自动生成"/>
          <p:cNvPicPr>
            <a:picLocks noChangeAspect="1"/>
          </p:cNvPicPr>
          <p:nvPr/>
        </p:nvPicPr>
        <p:blipFill rotWithShape="1">
          <a:blip r:embed="rId4"/>
          <a:srcRect l="24382" t="20441" r="28379" b="70871"/>
          <a:stretch>
            <a:fillRect/>
          </a:stretch>
        </p:blipFill>
        <p:spPr>
          <a:xfrm>
            <a:off x="2436006" y="1713599"/>
            <a:ext cx="1637744" cy="595814"/>
          </a:xfrm>
          <a:prstGeom prst="rect">
            <a:avLst/>
          </a:prstGeom>
        </p:spPr>
      </p:pic>
      <p:pic>
        <p:nvPicPr>
          <p:cNvPr id="134" name="图片 133" descr="图示&#10;&#10;描述已自动生成"/>
          <p:cNvPicPr>
            <a:picLocks noChangeAspect="1"/>
          </p:cNvPicPr>
          <p:nvPr/>
        </p:nvPicPr>
        <p:blipFill rotWithShape="1">
          <a:blip r:embed="rId4"/>
          <a:srcRect l="16984" t="40525" r="21774" b="49645"/>
          <a:stretch>
            <a:fillRect/>
          </a:stretch>
        </p:blipFill>
        <p:spPr>
          <a:xfrm>
            <a:off x="1162957" y="2679938"/>
            <a:ext cx="2123207" cy="674124"/>
          </a:xfrm>
          <a:prstGeom prst="rect">
            <a:avLst/>
          </a:prstGeom>
        </p:spPr>
      </p:pic>
      <p:pic>
        <p:nvPicPr>
          <p:cNvPr id="135" name="图片 134" descr="图片包含 图示&#10;&#10;描述已自动生成"/>
          <p:cNvPicPr>
            <a:picLocks noChangeAspect="1"/>
          </p:cNvPicPr>
          <p:nvPr/>
        </p:nvPicPr>
        <p:blipFill rotWithShape="1">
          <a:blip r:embed="rId5"/>
          <a:srcRect l="22789" t="1575" r="22226" b="90064"/>
          <a:stretch>
            <a:fillRect/>
          </a:stretch>
        </p:blipFill>
        <p:spPr>
          <a:xfrm>
            <a:off x="1981770" y="3981995"/>
            <a:ext cx="2379335" cy="777306"/>
          </a:xfrm>
          <a:prstGeom prst="rect">
            <a:avLst/>
          </a:prstGeom>
        </p:spPr>
      </p:pic>
      <p:sp>
        <p:nvSpPr>
          <p:cNvPr id="136" name="文本框 135"/>
          <p:cNvSpPr txBox="1"/>
          <p:nvPr/>
        </p:nvSpPr>
        <p:spPr>
          <a:xfrm>
            <a:off x="8737573" y="5618914"/>
            <a:ext cx="2266304" cy="1200329"/>
          </a:xfrm>
          <a:prstGeom prst="rect">
            <a:avLst/>
          </a:prstGeom>
          <a:noFill/>
        </p:spPr>
        <p:txBody>
          <a:bodyPr wrap="square" rtlCol="0">
            <a:spAutoFit/>
          </a:bodyPr>
          <a:lstStyle/>
          <a:p>
            <a:r>
              <a:rPr kumimoji="1" lang="en-US" altLang="zh-CN" b="1" dirty="0">
                <a:latin typeface="Times New Roman" panose="02020503050405090304" pitchFamily="18" charset="0"/>
                <a:cs typeface="Times New Roman" panose="02020503050405090304" pitchFamily="18" charset="0"/>
              </a:rPr>
              <a:t>Pigments</a:t>
            </a:r>
            <a:endParaRPr kumimoji="1" lang="en-US" altLang="zh-CN" b="1" dirty="0">
              <a:latin typeface="Times New Roman" panose="02020503050405090304" pitchFamily="18" charset="0"/>
              <a:cs typeface="Times New Roman" panose="02020503050405090304" pitchFamily="18" charset="0"/>
            </a:endParaRPr>
          </a:p>
          <a:p>
            <a:r>
              <a:rPr kumimoji="1" lang="en-US" altLang="zh-CN" b="1" dirty="0">
                <a:latin typeface="Times New Roman" panose="02020503050405090304" pitchFamily="18" charset="0"/>
                <a:cs typeface="Times New Roman" panose="02020503050405090304" pitchFamily="18" charset="0"/>
              </a:rPr>
              <a:t>Fragrant principles vitamin(A,E,K) quinones</a:t>
            </a:r>
            <a:endParaRPr kumimoji="1" lang="en-US" altLang="zh-CN" b="1" dirty="0">
              <a:latin typeface="Times New Roman" panose="02020503050405090304" pitchFamily="18" charset="0"/>
              <a:cs typeface="Times New Roman" panose="02020503050405090304" pitchFamily="18" charset="0"/>
            </a:endParaRPr>
          </a:p>
        </p:txBody>
      </p:sp>
      <p:sp>
        <p:nvSpPr>
          <p:cNvPr id="137" name="左大括号 136"/>
          <p:cNvSpPr/>
          <p:nvPr/>
        </p:nvSpPr>
        <p:spPr>
          <a:xfrm>
            <a:off x="8517750" y="5775058"/>
            <a:ext cx="250451" cy="89625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dirty="0"/>
          </a:p>
        </p:txBody>
      </p:sp>
      <p:pic>
        <p:nvPicPr>
          <p:cNvPr id="142" name="图片 141" descr="图片包含 图示&#10;&#10;描述已自动生成"/>
          <p:cNvPicPr>
            <a:picLocks noChangeAspect="1"/>
          </p:cNvPicPr>
          <p:nvPr/>
        </p:nvPicPr>
        <p:blipFill rotWithShape="1">
          <a:blip r:embed="rId5"/>
          <a:srcRect l="19776" t="77347" r="8939" b="622"/>
          <a:stretch>
            <a:fillRect/>
          </a:stretch>
        </p:blipFill>
        <p:spPr>
          <a:xfrm>
            <a:off x="740306" y="4914522"/>
            <a:ext cx="2632891" cy="1748257"/>
          </a:xfrm>
          <a:prstGeom prst="rect">
            <a:avLst/>
          </a:prstGeom>
        </p:spPr>
      </p:pic>
      <p:pic>
        <p:nvPicPr>
          <p:cNvPr id="144" name="图片 143" descr="图示&#10;&#10;描述已自动生成"/>
          <p:cNvPicPr>
            <a:picLocks noChangeAspect="1"/>
          </p:cNvPicPr>
          <p:nvPr/>
        </p:nvPicPr>
        <p:blipFill rotWithShape="1">
          <a:blip r:embed="rId6"/>
          <a:srcRect l="7287" t="82166" r="44165" b="1514"/>
          <a:stretch>
            <a:fillRect/>
          </a:stretch>
        </p:blipFill>
        <p:spPr>
          <a:xfrm>
            <a:off x="9137564" y="4768763"/>
            <a:ext cx="2350202" cy="980604"/>
          </a:xfrm>
          <a:prstGeom prst="rect">
            <a:avLst/>
          </a:prstGeom>
        </p:spPr>
      </p:pic>
      <p:pic>
        <p:nvPicPr>
          <p:cNvPr id="145" name="图片 144" descr="地图&#10;&#10;描述已自动生成"/>
          <p:cNvPicPr>
            <a:picLocks noChangeAspect="1"/>
          </p:cNvPicPr>
          <p:nvPr/>
        </p:nvPicPr>
        <p:blipFill rotWithShape="1">
          <a:blip r:embed="rId7"/>
          <a:srcRect l="36005" t="25896" r="28278" b="61274"/>
          <a:stretch>
            <a:fillRect/>
          </a:stretch>
        </p:blipFill>
        <p:spPr>
          <a:xfrm>
            <a:off x="10062844" y="3764372"/>
            <a:ext cx="2117285" cy="879843"/>
          </a:xfrm>
          <a:prstGeom prst="rect">
            <a:avLst/>
          </a:prstGeom>
        </p:spPr>
      </p:pic>
      <p:pic>
        <p:nvPicPr>
          <p:cNvPr id="147" name="图片 146" descr="地图&#10;&#10;描述已自动生成"/>
          <p:cNvPicPr>
            <a:picLocks noChangeAspect="1"/>
          </p:cNvPicPr>
          <p:nvPr/>
        </p:nvPicPr>
        <p:blipFill rotWithShape="1">
          <a:blip r:embed="rId7"/>
          <a:srcRect l="35094" t="86023" r="36999" b="1572"/>
          <a:stretch>
            <a:fillRect/>
          </a:stretch>
        </p:blipFill>
        <p:spPr>
          <a:xfrm>
            <a:off x="9202034" y="2657604"/>
            <a:ext cx="1654312" cy="8507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Diagram&#10;&#10;Description automatically generated"/>
          <p:cNvPicPr>
            <a:picLocks noChangeAspect="1"/>
          </p:cNvPicPr>
          <p:nvPr/>
        </p:nvPicPr>
        <p:blipFill>
          <a:blip r:embed="rId1"/>
          <a:stretch>
            <a:fillRect/>
          </a:stretch>
        </p:blipFill>
        <p:spPr>
          <a:xfrm>
            <a:off x="6782112" y="2255273"/>
            <a:ext cx="2894814" cy="3732400"/>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Digestion and transport of dietary triacylglycerols</a:t>
            </a:r>
            <a:endParaRPr kumimoji="1" lang="zh-CN" altLang="en-US" sz="3200" b="1" dirty="0">
              <a:solidFill>
                <a:schemeClr val="accent1"/>
              </a:solidFill>
              <a:latin typeface="Times New Roman" panose="02020503050405090304" pitchFamily="18" charset="0"/>
              <a:cs typeface="Times New Roman" panose="02020503050405090304" pitchFamily="18" charset="0"/>
            </a:endParaRPr>
          </a:p>
        </p:txBody>
      </p:sp>
      <p:sp>
        <p:nvSpPr>
          <p:cNvPr id="4" name="文本框 9"/>
          <p:cNvSpPr txBox="1"/>
          <p:nvPr/>
        </p:nvSpPr>
        <p:spPr>
          <a:xfrm>
            <a:off x="651831" y="1338037"/>
            <a:ext cx="1603965"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triacylglycerol</a:t>
            </a:r>
            <a:endParaRPr kumimoji="1" lang="zh-CN" altLang="en-US" b="1" dirty="0">
              <a:latin typeface="Times New Roman" panose="02020503050405090304" pitchFamily="18" charset="0"/>
              <a:cs typeface="Times New Roman" panose="02020503050405090304" pitchFamily="18" charset="0"/>
            </a:endParaRPr>
          </a:p>
        </p:txBody>
      </p:sp>
      <p:cxnSp>
        <p:nvCxnSpPr>
          <p:cNvPr id="6" name="Straight Arrow Connector 5"/>
          <p:cNvCxnSpPr/>
          <p:nvPr/>
        </p:nvCxnSpPr>
        <p:spPr>
          <a:xfrm flipV="1">
            <a:off x="2201775" y="1522703"/>
            <a:ext cx="1018869" cy="4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5" name="Picture 14" descr="Diagram&#10;&#10;Description automatically generated"/>
          <p:cNvPicPr>
            <a:picLocks noChangeAspect="1"/>
          </p:cNvPicPr>
          <p:nvPr/>
        </p:nvPicPr>
        <p:blipFill>
          <a:blip r:embed="rId2"/>
          <a:stretch>
            <a:fillRect/>
          </a:stretch>
        </p:blipFill>
        <p:spPr>
          <a:xfrm>
            <a:off x="2430416" y="1975274"/>
            <a:ext cx="2559911" cy="3665327"/>
          </a:xfrm>
          <a:prstGeom prst="rect">
            <a:avLst/>
          </a:prstGeom>
        </p:spPr>
      </p:pic>
      <p:sp>
        <p:nvSpPr>
          <p:cNvPr id="7" name="文本框 9"/>
          <p:cNvSpPr txBox="1"/>
          <p:nvPr/>
        </p:nvSpPr>
        <p:spPr>
          <a:xfrm>
            <a:off x="3220644" y="1371516"/>
            <a:ext cx="117852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Fatty acid</a:t>
            </a:r>
            <a:endParaRPr kumimoji="1" lang="zh-CN" altLang="en-US" b="1" dirty="0">
              <a:latin typeface="Times New Roman" panose="02020503050405090304" pitchFamily="18" charset="0"/>
              <a:cs typeface="Times New Roman" panose="02020503050405090304" pitchFamily="18" charset="0"/>
            </a:endParaRPr>
          </a:p>
        </p:txBody>
      </p:sp>
      <p:sp>
        <p:nvSpPr>
          <p:cNvPr id="8" name="文本框 128"/>
          <p:cNvSpPr txBox="1"/>
          <p:nvPr/>
        </p:nvSpPr>
        <p:spPr>
          <a:xfrm>
            <a:off x="2134083" y="1249860"/>
            <a:ext cx="1800070" cy="276999"/>
          </a:xfrm>
          <a:prstGeom prst="rect">
            <a:avLst/>
          </a:prstGeom>
          <a:noFill/>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Intestinal lipase</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cxnSp>
        <p:nvCxnSpPr>
          <p:cNvPr id="12" name="Straight Arrow Connector 11"/>
          <p:cNvCxnSpPr/>
          <p:nvPr/>
        </p:nvCxnSpPr>
        <p:spPr>
          <a:xfrm>
            <a:off x="3809908" y="1740848"/>
            <a:ext cx="0" cy="10697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文本框 9"/>
          <p:cNvSpPr txBox="1"/>
          <p:nvPr/>
        </p:nvSpPr>
        <p:spPr>
          <a:xfrm>
            <a:off x="3034118" y="4132229"/>
            <a:ext cx="160813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err="1">
                <a:latin typeface="Times New Roman" panose="02020503050405090304" pitchFamily="18" charset="0"/>
                <a:cs typeface="Times New Roman" panose="02020503050405090304" pitchFamily="18" charset="0"/>
              </a:rPr>
              <a:t>triacylglyceral</a:t>
            </a:r>
            <a:endParaRPr kumimoji="1" lang="zh-CN" altLang="en-US" b="1" dirty="0">
              <a:latin typeface="Times New Roman" panose="02020503050405090304" pitchFamily="18" charset="0"/>
              <a:cs typeface="Times New Roman" panose="02020503050405090304" pitchFamily="18" charset="0"/>
            </a:endParaRPr>
          </a:p>
        </p:txBody>
      </p:sp>
      <p:sp>
        <p:nvSpPr>
          <p:cNvPr id="22" name="文本框 9"/>
          <p:cNvSpPr txBox="1"/>
          <p:nvPr/>
        </p:nvSpPr>
        <p:spPr>
          <a:xfrm>
            <a:off x="3220644" y="2797067"/>
            <a:ext cx="117852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Fatty acid</a:t>
            </a:r>
            <a:endParaRPr kumimoji="1" lang="zh-CN" altLang="en-US" b="1" dirty="0">
              <a:latin typeface="Times New Roman" panose="02020503050405090304" pitchFamily="18" charset="0"/>
              <a:cs typeface="Times New Roman" panose="02020503050405090304" pitchFamily="18" charset="0"/>
            </a:endParaRPr>
          </a:p>
        </p:txBody>
      </p:sp>
      <p:cxnSp>
        <p:nvCxnSpPr>
          <p:cNvPr id="23" name="Straight Arrow Connector 22"/>
          <p:cNvCxnSpPr/>
          <p:nvPr/>
        </p:nvCxnSpPr>
        <p:spPr>
          <a:xfrm>
            <a:off x="3837087" y="3140069"/>
            <a:ext cx="0" cy="10697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3" idx="3"/>
            <a:endCxn id="29" idx="1"/>
          </p:cNvCxnSpPr>
          <p:nvPr/>
        </p:nvCxnSpPr>
        <p:spPr>
          <a:xfrm>
            <a:off x="4642251" y="4316895"/>
            <a:ext cx="3271880" cy="176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Arc 20"/>
          <p:cNvSpPr/>
          <p:nvPr/>
        </p:nvSpPr>
        <p:spPr>
          <a:xfrm rot="10800000">
            <a:off x="5365647" y="3140069"/>
            <a:ext cx="682162" cy="1176826"/>
          </a:xfrm>
          <a:prstGeom prst="arc">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8" name="文本框 9"/>
          <p:cNvSpPr txBox="1"/>
          <p:nvPr/>
        </p:nvSpPr>
        <p:spPr>
          <a:xfrm>
            <a:off x="4910235" y="3309329"/>
            <a:ext cx="1018227" cy="369332"/>
          </a:xfrm>
          <a:prstGeom prst="rect">
            <a:avLst/>
          </a:prstGeom>
          <a:noFill/>
        </p:spPr>
        <p:txBody>
          <a:bodyPr wrap="none" rtlCol="0">
            <a:spAutoFit/>
          </a:bodyPr>
          <a:lstStyle/>
          <a:p>
            <a:pPr algn="l"/>
            <a:r>
              <a:rPr kumimoji="1" lang="en-US" altLang="zh-CN" b="1" dirty="0" err="1">
                <a:latin typeface="Times New Roman" panose="02020503050405090304" pitchFamily="18" charset="0"/>
                <a:cs typeface="Times New Roman" panose="02020503050405090304" pitchFamily="18" charset="0"/>
              </a:rPr>
              <a:t>ApoC</a:t>
            </a:r>
            <a:r>
              <a:rPr kumimoji="1" lang="en-US" altLang="zh-CN" b="1" dirty="0">
                <a:latin typeface="Times New Roman" panose="02020503050405090304" pitchFamily="18" charset="0"/>
                <a:cs typeface="Times New Roman" panose="02020503050405090304" pitchFamily="18" charset="0"/>
              </a:rPr>
              <a:t>-II</a:t>
            </a:r>
            <a:endParaRPr kumimoji="1" lang="zh-CN" altLang="en-US" b="1" dirty="0">
              <a:latin typeface="Times New Roman" panose="02020503050405090304" pitchFamily="18" charset="0"/>
              <a:cs typeface="Times New Roman" panose="02020503050405090304" pitchFamily="18" charset="0"/>
            </a:endParaRPr>
          </a:p>
        </p:txBody>
      </p:sp>
      <p:sp>
        <p:nvSpPr>
          <p:cNvPr id="29" name="文本框 9"/>
          <p:cNvSpPr txBox="1"/>
          <p:nvPr/>
        </p:nvSpPr>
        <p:spPr>
          <a:xfrm>
            <a:off x="7914131" y="4149874"/>
            <a:ext cx="147572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Chylomicron</a:t>
            </a:r>
            <a:endParaRPr kumimoji="1" lang="zh-CN" altLang="en-US" b="1" dirty="0">
              <a:latin typeface="Times New Roman" panose="02020503050405090304" pitchFamily="18" charset="0"/>
              <a:cs typeface="Times New Roman" panose="02020503050405090304" pitchFamily="18" charset="0"/>
            </a:endParaRPr>
          </a:p>
        </p:txBody>
      </p:sp>
      <p:sp>
        <p:nvSpPr>
          <p:cNvPr id="37" name="弧 106"/>
          <p:cNvSpPr/>
          <p:nvPr/>
        </p:nvSpPr>
        <p:spPr>
          <a:xfrm rot="12208974" flipH="1">
            <a:off x="7420641" y="2919459"/>
            <a:ext cx="1334359" cy="1316630"/>
          </a:xfrm>
          <a:prstGeom prst="arc">
            <a:avLst>
              <a:gd name="adj1" fmla="val 956349"/>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0" name="弧 106"/>
          <p:cNvSpPr/>
          <p:nvPr/>
        </p:nvSpPr>
        <p:spPr>
          <a:xfrm rot="10540300">
            <a:off x="8745421" y="2661876"/>
            <a:ext cx="1804056" cy="2516403"/>
          </a:xfrm>
          <a:prstGeom prst="arc">
            <a:avLst>
              <a:gd name="adj1" fmla="val 20745095"/>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1" name="弧 106"/>
          <p:cNvSpPr/>
          <p:nvPr/>
        </p:nvSpPr>
        <p:spPr>
          <a:xfrm rot="14971823">
            <a:off x="8693381" y="3058126"/>
            <a:ext cx="1369997" cy="1063792"/>
          </a:xfrm>
          <a:prstGeom prst="arc">
            <a:avLst>
              <a:gd name="adj1" fmla="val 19725541"/>
              <a:gd name="adj2" fmla="val 3547128"/>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dirty="0"/>
          </a:p>
        </p:txBody>
      </p:sp>
      <p:sp>
        <p:nvSpPr>
          <p:cNvPr id="42" name="文本框 9"/>
          <p:cNvSpPr txBox="1"/>
          <p:nvPr/>
        </p:nvSpPr>
        <p:spPr>
          <a:xfrm>
            <a:off x="7633766" y="2529501"/>
            <a:ext cx="1018227" cy="369332"/>
          </a:xfrm>
          <a:prstGeom prst="rect">
            <a:avLst/>
          </a:prstGeom>
          <a:noFill/>
        </p:spPr>
        <p:txBody>
          <a:bodyPr wrap="none" rtlCol="0">
            <a:spAutoFit/>
          </a:bodyPr>
          <a:lstStyle/>
          <a:p>
            <a:pPr algn="l"/>
            <a:r>
              <a:rPr kumimoji="1" lang="en-US" altLang="zh-CN" b="1" dirty="0" err="1">
                <a:latin typeface="Times New Roman" panose="02020503050405090304" pitchFamily="18" charset="0"/>
                <a:cs typeface="Times New Roman" panose="02020503050405090304" pitchFamily="18" charset="0"/>
              </a:rPr>
              <a:t>ApoC</a:t>
            </a:r>
            <a:r>
              <a:rPr kumimoji="1" lang="en-US" altLang="zh-CN" b="1" dirty="0">
                <a:latin typeface="Times New Roman" panose="02020503050405090304" pitchFamily="18" charset="0"/>
                <a:cs typeface="Times New Roman" panose="02020503050405090304" pitchFamily="18" charset="0"/>
              </a:rPr>
              <a:t>-II</a:t>
            </a:r>
            <a:endParaRPr kumimoji="1" lang="zh-CN" altLang="en-US" b="1" dirty="0">
              <a:latin typeface="Times New Roman" panose="02020503050405090304" pitchFamily="18" charset="0"/>
              <a:cs typeface="Times New Roman" panose="02020503050405090304" pitchFamily="18" charset="0"/>
            </a:endParaRPr>
          </a:p>
        </p:txBody>
      </p:sp>
      <p:sp>
        <p:nvSpPr>
          <p:cNvPr id="43" name="文本框 9">
            <a:hlinkClick r:id="rId3" tooltip="" action="ppaction://hlinksldjump"/>
          </p:cNvPr>
          <p:cNvSpPr txBox="1"/>
          <p:nvPr/>
        </p:nvSpPr>
        <p:spPr>
          <a:xfrm>
            <a:off x="9828716" y="2447521"/>
            <a:ext cx="117852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solidFill>
                  <a:schemeClr val="accent6"/>
                </a:solidFill>
                <a:latin typeface="Times New Roman" panose="02020503050405090304" pitchFamily="18" charset="0"/>
                <a:cs typeface="Times New Roman" panose="02020503050405090304" pitchFamily="18" charset="0"/>
              </a:rPr>
              <a:t>Fatty acid</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sp>
        <p:nvSpPr>
          <p:cNvPr id="44" name="文本框 9"/>
          <p:cNvSpPr txBox="1"/>
          <p:nvPr/>
        </p:nvSpPr>
        <p:spPr>
          <a:xfrm>
            <a:off x="9727267" y="2981733"/>
            <a:ext cx="9669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err="1">
                <a:latin typeface="Times New Roman" panose="02020503050405090304" pitchFamily="18" charset="0"/>
                <a:cs typeface="Times New Roman" panose="02020503050405090304" pitchFamily="18" charset="0"/>
              </a:rPr>
              <a:t>glyceral</a:t>
            </a:r>
            <a:endParaRPr kumimoji="1" lang="zh-CN" altLang="en-US" b="1" dirty="0">
              <a:latin typeface="Times New Roman" panose="02020503050405090304" pitchFamily="18" charset="0"/>
              <a:cs typeface="Times New Roman" panose="02020503050405090304" pitchFamily="18" charset="0"/>
            </a:endParaRPr>
          </a:p>
        </p:txBody>
      </p:sp>
      <p:sp>
        <p:nvSpPr>
          <p:cNvPr id="45" name="文本框 128"/>
          <p:cNvSpPr txBox="1"/>
          <p:nvPr/>
        </p:nvSpPr>
        <p:spPr>
          <a:xfrm>
            <a:off x="8756842" y="3678661"/>
            <a:ext cx="1800070" cy="276999"/>
          </a:xfrm>
          <a:prstGeom prst="rect">
            <a:avLst/>
          </a:prstGeom>
          <a:noFill/>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lipoprotein lipase</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pic>
        <p:nvPicPr>
          <p:cNvPr id="46" name="图片 67"/>
          <p:cNvPicPr>
            <a:picLocks noChangeAspect="1"/>
          </p:cNvPicPr>
          <p:nvPr/>
        </p:nvPicPr>
        <p:blipFill>
          <a:blip r:embed="rId4"/>
          <a:stretch>
            <a:fillRect/>
          </a:stretch>
        </p:blipFill>
        <p:spPr>
          <a:xfrm>
            <a:off x="8355740" y="3391278"/>
            <a:ext cx="320403" cy="327523"/>
          </a:xfrm>
          <a:prstGeom prst="rect">
            <a:avLst/>
          </a:prstGeom>
        </p:spPr>
      </p:pic>
      <p:cxnSp>
        <p:nvCxnSpPr>
          <p:cNvPr id="47" name="直线箭头连接符 69"/>
          <p:cNvCxnSpPr>
            <a:endCxn id="46" idx="1"/>
          </p:cNvCxnSpPr>
          <p:nvPr/>
        </p:nvCxnSpPr>
        <p:spPr>
          <a:xfrm>
            <a:off x="5886706" y="3555040"/>
            <a:ext cx="246903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p:nvPr/>
        </p:nvCxnSpPr>
        <p:spPr>
          <a:xfrm>
            <a:off x="10259199" y="3391278"/>
            <a:ext cx="0" cy="10697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0" name="文本框 9"/>
          <p:cNvSpPr txBox="1"/>
          <p:nvPr/>
        </p:nvSpPr>
        <p:spPr>
          <a:xfrm>
            <a:off x="9656877" y="4558604"/>
            <a:ext cx="208903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solidFill>
                  <a:schemeClr val="accent6"/>
                </a:solidFill>
                <a:latin typeface="Times New Roman" panose="02020503050405090304" pitchFamily="18" charset="0"/>
                <a:cs typeface="Times New Roman" panose="02020503050405090304" pitchFamily="18" charset="0"/>
              </a:rPr>
              <a:t>Glycolytic pathway</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sp>
        <p:nvSpPr>
          <p:cNvPr id="61" name="操作按钮: 后退或上一个 11">
            <a:hlinkClick r:id="rId5" action="ppaction://hlinksldjump" highlightClick="1"/>
          </p:cNvPr>
          <p:cNvSpPr/>
          <p:nvPr/>
        </p:nvSpPr>
        <p:spPr>
          <a:xfrm>
            <a:off x="369181" y="604631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3" name="音频 2">
            <a:hlinkClick r:id="" action="ppaction://media"/>
          </p:cNvPr>
          <p:cNvPicPr>
            <a:picLocks noChangeAspect="1"/>
          </p:cNvPicPr>
          <p:nvPr>
            <a:audioFile r:link="rId6"/>
            <p:extLst>
              <p:ext uri="{DAA4B4D4-6D71-4841-9C94-3DE7FCFB9230}">
                <p14:media xmlns:p14="http://schemas.microsoft.com/office/powerpoint/2010/main" r:embed="rId7"/>
              </p:ext>
            </p:extLst>
          </p:nvPr>
        </p:nvPicPr>
        <p:blipFill>
          <a:blip r:embed="rId8"/>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01"/>
    </mc:Choice>
    <mc:Fallback>
      <p:transition spd="slow" advTm="3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Stage 2</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sp>
        <p:nvSpPr>
          <p:cNvPr id="4" name="操作按钮: 后退或上一个 11">
            <a:hlinkClick r:id="rId1"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5" name="图片 4" descr="图片包含 图示&#10;&#10;描述已自动生成"/>
          <p:cNvPicPr>
            <a:picLocks noChangeAspect="1"/>
          </p:cNvPicPr>
          <p:nvPr/>
        </p:nvPicPr>
        <p:blipFill rotWithShape="1">
          <a:blip r:embed="rId2"/>
          <a:srcRect b="51477"/>
          <a:stretch>
            <a:fillRect/>
          </a:stretch>
        </p:blipFill>
        <p:spPr>
          <a:xfrm>
            <a:off x="1323163" y="1050072"/>
            <a:ext cx="4772837" cy="4975676"/>
          </a:xfrm>
          <a:prstGeom prst="rect">
            <a:avLst/>
          </a:prstGeom>
        </p:spPr>
      </p:pic>
      <p:pic>
        <p:nvPicPr>
          <p:cNvPr id="7" name="图片 6" descr="图片包含 图示&#10;&#10;描述已自动生成"/>
          <p:cNvPicPr>
            <a:picLocks noChangeAspect="1"/>
          </p:cNvPicPr>
          <p:nvPr/>
        </p:nvPicPr>
        <p:blipFill rotWithShape="1">
          <a:blip r:embed="rId2"/>
          <a:srcRect l="2847" t="48774"/>
          <a:stretch>
            <a:fillRect/>
          </a:stretch>
        </p:blipFill>
        <p:spPr>
          <a:xfrm>
            <a:off x="6096000" y="1050072"/>
            <a:ext cx="4392278" cy="497567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Stage 3</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sp>
        <p:nvSpPr>
          <p:cNvPr id="4" name="操作按钮: 后退或上一个 11">
            <a:hlinkClick r:id="rId1"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6" name="图片 5" descr="图示&#10;&#10;描述已自动生成"/>
          <p:cNvPicPr>
            <a:picLocks noChangeAspect="1"/>
          </p:cNvPicPr>
          <p:nvPr/>
        </p:nvPicPr>
        <p:blipFill rotWithShape="1">
          <a:blip r:embed="rId2"/>
          <a:srcRect t="53755"/>
          <a:stretch>
            <a:fillRect/>
          </a:stretch>
        </p:blipFill>
        <p:spPr>
          <a:xfrm>
            <a:off x="5787041" y="1244338"/>
            <a:ext cx="6372637" cy="3657600"/>
          </a:xfrm>
          <a:prstGeom prst="rect">
            <a:avLst/>
          </a:prstGeom>
        </p:spPr>
      </p:pic>
      <p:pic>
        <p:nvPicPr>
          <p:cNvPr id="5" name="图片 4" descr="图示&#10;&#10;描述已自动生成"/>
          <p:cNvPicPr>
            <a:picLocks noChangeAspect="1"/>
          </p:cNvPicPr>
          <p:nvPr/>
        </p:nvPicPr>
        <p:blipFill rotWithShape="1">
          <a:blip r:embed="rId2"/>
          <a:srcRect b="45430"/>
          <a:stretch>
            <a:fillRect/>
          </a:stretch>
        </p:blipFill>
        <p:spPr>
          <a:xfrm>
            <a:off x="259230" y="1008669"/>
            <a:ext cx="6019022" cy="407656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3568506" y="256330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Stage 4</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sp>
        <p:nvSpPr>
          <p:cNvPr id="4" name="操作按钮: 后退或上一个 11">
            <a:hlinkClick r:id="rId1"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5" name="图片 4" descr="地图&#10;&#10;描述已自动生成"/>
          <p:cNvPicPr>
            <a:picLocks noChangeAspect="1"/>
          </p:cNvPicPr>
          <p:nvPr/>
        </p:nvPicPr>
        <p:blipFill>
          <a:blip r:embed="rId2"/>
          <a:stretch>
            <a:fillRect/>
          </a:stretch>
        </p:blipFill>
        <p:spPr>
          <a:xfrm>
            <a:off x="4147480" y="0"/>
            <a:ext cx="5927815" cy="6858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示&#10;&#10;描述已自动生成"/>
          <p:cNvPicPr>
            <a:picLocks noChangeAspect="1"/>
          </p:cNvPicPr>
          <p:nvPr/>
        </p:nvPicPr>
        <p:blipFill>
          <a:blip r:embed="rId1"/>
          <a:stretch>
            <a:fillRect/>
          </a:stretch>
        </p:blipFill>
        <p:spPr>
          <a:xfrm>
            <a:off x="5797484" y="636600"/>
            <a:ext cx="6058891" cy="6009228"/>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HMG-CoA reductase </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sp>
        <p:nvSpPr>
          <p:cNvPr id="4" name="操作按钮: 后退或上一个 11">
            <a:hlinkClick r:id="rId2"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5" name="矩形 7"/>
          <p:cNvSpPr/>
          <p:nvPr/>
        </p:nvSpPr>
        <p:spPr>
          <a:xfrm>
            <a:off x="493544" y="876220"/>
            <a:ext cx="5831842" cy="3970318"/>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HMG-CoA reductase: </a:t>
            </a:r>
            <a:r>
              <a:rPr lang="en-US" altLang="zh-CN" b="1" dirty="0">
                <a:latin typeface="Times New Roman" panose="02020503050405090304" pitchFamily="18" charset="0"/>
                <a:cs typeface="Times New Roman" panose="02020503050405090304" pitchFamily="18" charset="0"/>
              </a:rPr>
              <a:t>an integral membrane protein of the smooth ER, the major point of regulation on the pathway to cholesterol. It catalyzes the rate-limiting step of the </a:t>
            </a:r>
            <a:r>
              <a:rPr lang="en-US" altLang="zh-CN" b="1" i="1" dirty="0">
                <a:latin typeface="Times New Roman" panose="02020503050405090304" pitchFamily="18" charset="0"/>
                <a:cs typeface="Times New Roman" panose="02020503050405090304" pitchFamily="18" charset="0"/>
              </a:rPr>
              <a:t>de novo </a:t>
            </a:r>
            <a:r>
              <a:rPr lang="en-US" altLang="zh-CN" b="1" dirty="0">
                <a:latin typeface="Times New Roman" panose="02020503050405090304" pitchFamily="18" charset="0"/>
                <a:cs typeface="Times New Roman" panose="02020503050405090304" pitchFamily="18" charset="0"/>
              </a:rPr>
              <a:t>cholesterol synthesis.</a:t>
            </a:r>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Expression regulation: </a:t>
            </a:r>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by sterol regulatory element-binding proteins (SREBPS).</a:t>
            </a:r>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Hormone regulation: insulin activation</a:t>
            </a:r>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                                     glucagon inactivation</a:t>
            </a:r>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solidFill>
                <a:srgbClr val="FF0000"/>
              </a:solidFill>
              <a:latin typeface="Times New Roman" panose="02020503050405090304" pitchFamily="18" charset="0"/>
              <a:cs typeface="Times New Roman" panose="02020503050405090304" pitchFamily="18" charset="0"/>
            </a:endParaRPr>
          </a:p>
          <a:p>
            <a:endParaRPr lang="en-US" altLang="zh-CN" b="1" baseline="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Mobilization of stored triacylglycerols</a:t>
            </a:r>
            <a:endParaRPr kumimoji="1" lang="zh-CN" altLang="en-US" sz="3200" b="1" dirty="0">
              <a:solidFill>
                <a:schemeClr val="accent1"/>
              </a:solidFill>
              <a:latin typeface="Times New Roman" panose="02020503050405090304" pitchFamily="18" charset="0"/>
              <a:cs typeface="Times New Roman" panose="02020503050405090304" pitchFamily="18" charset="0"/>
            </a:endParaRPr>
          </a:p>
        </p:txBody>
      </p:sp>
      <p:pic>
        <p:nvPicPr>
          <p:cNvPr id="4" name="Picture 3" descr="A picture containing diagram&#10;&#10;Description automatically generated"/>
          <p:cNvPicPr>
            <a:picLocks noChangeAspect="1"/>
          </p:cNvPicPr>
          <p:nvPr/>
        </p:nvPicPr>
        <p:blipFill rotWithShape="1">
          <a:blip r:embed="rId1"/>
          <a:srcRect l="18491" t="9752" r="11509" b="21544"/>
          <a:stretch>
            <a:fillRect/>
          </a:stretch>
        </p:blipFill>
        <p:spPr>
          <a:xfrm>
            <a:off x="1191016" y="2134641"/>
            <a:ext cx="5207267" cy="3833121"/>
          </a:xfrm>
          <a:prstGeom prst="rect">
            <a:avLst/>
          </a:prstGeom>
        </p:spPr>
      </p:pic>
      <p:sp>
        <p:nvSpPr>
          <p:cNvPr id="5" name="TextBox 4"/>
          <p:cNvSpPr txBox="1"/>
          <p:nvPr/>
        </p:nvSpPr>
        <p:spPr>
          <a:xfrm>
            <a:off x="3260449" y="5848067"/>
            <a:ext cx="1251284" cy="369332"/>
          </a:xfrm>
          <a:prstGeom prst="rect">
            <a:avLst/>
          </a:prstGeom>
          <a:noFill/>
        </p:spPr>
        <p:txBody>
          <a:bodyPr wrap="square" rtlCol="0">
            <a:spAutoFit/>
          </a:bodyPr>
          <a:lstStyle/>
          <a:p>
            <a:r>
              <a:rPr lang="en-US" dirty="0"/>
              <a:t>Adipoctye</a:t>
            </a:r>
            <a:endParaRPr lang="en-US" dirty="0"/>
          </a:p>
        </p:txBody>
      </p:sp>
      <p:pic>
        <p:nvPicPr>
          <p:cNvPr id="6" name="Picture 5"/>
          <p:cNvPicPr>
            <a:picLocks noChangeAspect="1"/>
          </p:cNvPicPr>
          <p:nvPr/>
        </p:nvPicPr>
        <p:blipFill rotWithShape="1">
          <a:blip r:embed="rId2"/>
          <a:srcRect b="48031"/>
          <a:stretch>
            <a:fillRect/>
          </a:stretch>
        </p:blipFill>
        <p:spPr>
          <a:xfrm>
            <a:off x="2675301" y="1804601"/>
            <a:ext cx="691025" cy="661535"/>
          </a:xfrm>
          <a:prstGeom prst="rect">
            <a:avLst/>
          </a:prstGeom>
        </p:spPr>
      </p:pic>
      <p:pic>
        <p:nvPicPr>
          <p:cNvPr id="7" name="Picture 6"/>
          <p:cNvPicPr>
            <a:picLocks noChangeAspect="1"/>
          </p:cNvPicPr>
          <p:nvPr/>
        </p:nvPicPr>
        <p:blipFill rotWithShape="1">
          <a:blip r:embed="rId3"/>
          <a:srcRect b="39032"/>
          <a:stretch>
            <a:fillRect/>
          </a:stretch>
        </p:blipFill>
        <p:spPr>
          <a:xfrm>
            <a:off x="3948999" y="1804601"/>
            <a:ext cx="832241" cy="809687"/>
          </a:xfrm>
          <a:prstGeom prst="rect">
            <a:avLst/>
          </a:prstGeom>
        </p:spPr>
      </p:pic>
      <p:cxnSp>
        <p:nvCxnSpPr>
          <p:cNvPr id="9" name="直线箭头连接符 69"/>
          <p:cNvCxnSpPr/>
          <p:nvPr/>
        </p:nvCxnSpPr>
        <p:spPr>
          <a:xfrm>
            <a:off x="3020813" y="1362342"/>
            <a:ext cx="0" cy="4422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直线箭头连接符 69"/>
          <p:cNvCxnSpPr/>
          <p:nvPr/>
        </p:nvCxnSpPr>
        <p:spPr>
          <a:xfrm>
            <a:off x="4355855" y="1362341"/>
            <a:ext cx="0" cy="4422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 name="文本框 66"/>
          <p:cNvSpPr txBox="1"/>
          <p:nvPr/>
        </p:nvSpPr>
        <p:spPr>
          <a:xfrm>
            <a:off x="2548141" y="1012656"/>
            <a:ext cx="1069524" cy="369332"/>
          </a:xfrm>
          <a:prstGeom prst="rect">
            <a:avLst/>
          </a:prstGeom>
          <a:noFill/>
        </p:spPr>
        <p:txBody>
          <a:bodyPr wrap="square" rtlCol="0">
            <a:spAutoFit/>
          </a:bodyPr>
          <a:lstStyle>
            <a:defPPr>
              <a:defRPr lang="zh-CN"/>
            </a:defPPr>
            <a:lvl1pPr>
              <a:defRPr kumimoji="1" b="1">
                <a:solidFill>
                  <a:schemeClr val="accent2"/>
                </a:solidFill>
                <a:latin typeface="Times New Roman" panose="02020503050405090304" pitchFamily="18" charset="0"/>
                <a:cs typeface="Times New Roman" panose="02020503050405090304" pitchFamily="18" charset="0"/>
              </a:defRPr>
            </a:lvl1pPr>
          </a:lstStyle>
          <a:p>
            <a:r>
              <a:rPr lang="en-US" altLang="zh-CN" dirty="0"/>
              <a:t>glucagon</a:t>
            </a:r>
            <a:endParaRPr lang="zh-CN" altLang="en-US" dirty="0"/>
          </a:p>
        </p:txBody>
      </p:sp>
      <p:sp>
        <p:nvSpPr>
          <p:cNvPr id="17" name="文本框 66"/>
          <p:cNvSpPr txBox="1"/>
          <p:nvPr/>
        </p:nvSpPr>
        <p:spPr>
          <a:xfrm>
            <a:off x="3767767" y="1020782"/>
            <a:ext cx="1811192" cy="369332"/>
          </a:xfrm>
          <a:prstGeom prst="rect">
            <a:avLst/>
          </a:prstGeom>
          <a:noFill/>
        </p:spPr>
        <p:txBody>
          <a:bodyPr wrap="square" rtlCol="0">
            <a:spAutoFit/>
          </a:bodyPr>
          <a:lstStyle>
            <a:defPPr>
              <a:defRPr lang="zh-CN"/>
            </a:defPPr>
            <a:lvl1pPr>
              <a:defRPr kumimoji="1" b="1">
                <a:solidFill>
                  <a:schemeClr val="accent2"/>
                </a:solidFill>
                <a:latin typeface="Times New Roman" panose="02020503050405090304" pitchFamily="18" charset="0"/>
                <a:cs typeface="Times New Roman" panose="02020503050405090304" pitchFamily="18" charset="0"/>
              </a:defRPr>
            </a:lvl1pPr>
          </a:lstStyle>
          <a:p>
            <a:r>
              <a:rPr lang="en-US" altLang="zh-CN" dirty="0"/>
              <a:t>epinephrine</a:t>
            </a:r>
            <a:endParaRPr lang="zh-CN" altLang="en-US" dirty="0"/>
          </a:p>
        </p:txBody>
      </p:sp>
      <p:pic>
        <p:nvPicPr>
          <p:cNvPr id="18" name="Picture 17"/>
          <p:cNvPicPr>
            <a:picLocks noChangeAspect="1"/>
          </p:cNvPicPr>
          <p:nvPr/>
        </p:nvPicPr>
        <p:blipFill>
          <a:blip r:embed="rId4"/>
          <a:stretch>
            <a:fillRect/>
          </a:stretch>
        </p:blipFill>
        <p:spPr>
          <a:xfrm>
            <a:off x="3366326" y="3320831"/>
            <a:ext cx="1831595" cy="1831595"/>
          </a:xfrm>
          <a:prstGeom prst="rect">
            <a:avLst/>
          </a:prstGeom>
        </p:spPr>
      </p:pic>
      <p:sp>
        <p:nvSpPr>
          <p:cNvPr id="19" name="TextBox 18"/>
          <p:cNvSpPr txBox="1"/>
          <p:nvPr/>
        </p:nvSpPr>
        <p:spPr>
          <a:xfrm>
            <a:off x="3767767" y="5092579"/>
            <a:ext cx="1251284" cy="369332"/>
          </a:xfrm>
          <a:prstGeom prst="rect">
            <a:avLst/>
          </a:prstGeom>
          <a:noFill/>
        </p:spPr>
        <p:txBody>
          <a:bodyPr wrap="square" rtlCol="0">
            <a:spAutoFit/>
          </a:bodyPr>
          <a:lstStyle/>
          <a:p>
            <a:r>
              <a:rPr lang="en-US" dirty="0"/>
              <a:t>perilipin</a:t>
            </a:r>
            <a:endParaRPr lang="en-US" dirty="0"/>
          </a:p>
        </p:txBody>
      </p:sp>
      <p:pic>
        <p:nvPicPr>
          <p:cNvPr id="30" name="Picture 29" descr="Diagram&#10;&#10;Description automatically generated"/>
          <p:cNvPicPr>
            <a:picLocks noChangeAspect="1"/>
          </p:cNvPicPr>
          <p:nvPr/>
        </p:nvPicPr>
        <p:blipFill>
          <a:blip r:embed="rId5"/>
          <a:stretch>
            <a:fillRect/>
          </a:stretch>
        </p:blipFill>
        <p:spPr>
          <a:xfrm>
            <a:off x="7230654" y="1648441"/>
            <a:ext cx="3400415" cy="4384292"/>
          </a:xfrm>
          <a:prstGeom prst="rect">
            <a:avLst/>
          </a:prstGeom>
        </p:spPr>
      </p:pic>
      <p:sp>
        <p:nvSpPr>
          <p:cNvPr id="24" name="文本框 9"/>
          <p:cNvSpPr txBox="1"/>
          <p:nvPr/>
        </p:nvSpPr>
        <p:spPr>
          <a:xfrm>
            <a:off x="3516661" y="4050406"/>
            <a:ext cx="1608133" cy="369332"/>
          </a:xfrm>
          <a:prstGeom prst="rect">
            <a:avLst/>
          </a:prstGeom>
          <a:noFill/>
        </p:spPr>
        <p:txBody>
          <a:bodyPr wrap="none" rtlCol="0">
            <a:spAutoFit/>
          </a:bodyPr>
          <a:lstStyle/>
          <a:p>
            <a:pPr algn="l"/>
            <a:r>
              <a:rPr kumimoji="1" lang="en-US" altLang="zh-CN" b="1" dirty="0" err="1">
                <a:latin typeface="Times New Roman" panose="02020503050405090304" pitchFamily="18" charset="0"/>
                <a:cs typeface="Times New Roman" panose="02020503050405090304" pitchFamily="18" charset="0"/>
              </a:rPr>
              <a:t>triacylglyceral</a:t>
            </a:r>
            <a:endParaRPr kumimoji="1" lang="zh-CN" altLang="en-US" b="1" dirty="0">
              <a:latin typeface="Times New Roman" panose="02020503050405090304" pitchFamily="18" charset="0"/>
              <a:cs typeface="Times New Roman" panose="02020503050405090304" pitchFamily="18" charset="0"/>
            </a:endParaRPr>
          </a:p>
        </p:txBody>
      </p:sp>
      <p:cxnSp>
        <p:nvCxnSpPr>
          <p:cNvPr id="25" name="Straight Arrow Connector 24"/>
          <p:cNvCxnSpPr>
            <a:endCxn id="26" idx="1"/>
          </p:cNvCxnSpPr>
          <p:nvPr/>
        </p:nvCxnSpPr>
        <p:spPr>
          <a:xfrm flipV="1">
            <a:off x="5066605" y="4235072"/>
            <a:ext cx="1853429" cy="4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 name="文本框 9"/>
          <p:cNvSpPr txBox="1"/>
          <p:nvPr/>
        </p:nvSpPr>
        <p:spPr>
          <a:xfrm>
            <a:off x="6920034" y="4050406"/>
            <a:ext cx="117852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Fatty acid</a:t>
            </a:r>
            <a:endParaRPr kumimoji="1" lang="zh-CN" altLang="en-US" b="1" dirty="0">
              <a:latin typeface="Times New Roman" panose="02020503050405090304" pitchFamily="18" charset="0"/>
              <a:cs typeface="Times New Roman" panose="02020503050405090304" pitchFamily="18" charset="0"/>
            </a:endParaRPr>
          </a:p>
        </p:txBody>
      </p:sp>
      <p:sp>
        <p:nvSpPr>
          <p:cNvPr id="27" name="文本框 128"/>
          <p:cNvSpPr txBox="1"/>
          <p:nvPr/>
        </p:nvSpPr>
        <p:spPr>
          <a:xfrm>
            <a:off x="5298593" y="4235072"/>
            <a:ext cx="1800070"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ATGL  HSL  MGL</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a:p>
            <a:pPr algn="l"/>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33" name="文本框 9"/>
          <p:cNvSpPr txBox="1"/>
          <p:nvPr/>
        </p:nvSpPr>
        <p:spPr>
          <a:xfrm>
            <a:off x="8211373" y="4907913"/>
            <a:ext cx="171713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Serum albumin</a:t>
            </a:r>
            <a:endParaRPr kumimoji="1" lang="zh-CN" altLang="en-US" b="1" dirty="0">
              <a:latin typeface="Times New Roman" panose="02020503050405090304" pitchFamily="18" charset="0"/>
              <a:cs typeface="Times New Roman" panose="02020503050405090304" pitchFamily="18" charset="0"/>
            </a:endParaRPr>
          </a:p>
        </p:txBody>
      </p:sp>
      <p:sp>
        <p:nvSpPr>
          <p:cNvPr id="36" name="Arc 35"/>
          <p:cNvSpPr/>
          <p:nvPr/>
        </p:nvSpPr>
        <p:spPr>
          <a:xfrm rot="10800000" flipH="1">
            <a:off x="6042991" y="2140946"/>
            <a:ext cx="3474186" cy="2115703"/>
          </a:xfrm>
          <a:prstGeom prst="arc">
            <a:avLst>
              <a:gd name="adj1" fmla="val 16961894"/>
              <a:gd name="adj2" fmla="val 133536"/>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
        <p:nvSpPr>
          <p:cNvPr id="37" name="弧 106"/>
          <p:cNvSpPr/>
          <p:nvPr/>
        </p:nvSpPr>
        <p:spPr>
          <a:xfrm rot="10540300">
            <a:off x="9417021" y="1770023"/>
            <a:ext cx="1804056" cy="2516403"/>
          </a:xfrm>
          <a:prstGeom prst="arc">
            <a:avLst>
              <a:gd name="adj1" fmla="val 673512"/>
              <a:gd name="adj2" fmla="val 4049264"/>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p>
        </p:txBody>
      </p:sp>
      <p:sp>
        <p:nvSpPr>
          <p:cNvPr id="39" name="弧 106"/>
          <p:cNvSpPr/>
          <p:nvPr/>
        </p:nvSpPr>
        <p:spPr>
          <a:xfrm rot="14318117" flipH="1">
            <a:off x="6058736" y="1996018"/>
            <a:ext cx="3727811" cy="3340725"/>
          </a:xfrm>
          <a:prstGeom prst="arc">
            <a:avLst>
              <a:gd name="adj1" fmla="val 956349"/>
              <a:gd name="adj2" fmla="val 7162636"/>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2" name="文本框 9"/>
          <p:cNvSpPr txBox="1"/>
          <p:nvPr/>
        </p:nvSpPr>
        <p:spPr>
          <a:xfrm>
            <a:off x="7699621" y="1815676"/>
            <a:ext cx="171713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Serum albumin</a:t>
            </a:r>
            <a:endParaRPr kumimoji="1" lang="zh-CN" altLang="en-US" b="1" dirty="0">
              <a:latin typeface="Times New Roman" panose="02020503050405090304" pitchFamily="18" charset="0"/>
              <a:cs typeface="Times New Roman" panose="02020503050405090304" pitchFamily="18" charset="0"/>
            </a:endParaRPr>
          </a:p>
        </p:txBody>
      </p:sp>
      <p:sp>
        <p:nvSpPr>
          <p:cNvPr id="43" name="文本框 9"/>
          <p:cNvSpPr txBox="1"/>
          <p:nvPr/>
        </p:nvSpPr>
        <p:spPr>
          <a:xfrm>
            <a:off x="9372712" y="1679282"/>
            <a:ext cx="117852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Fatty acid</a:t>
            </a:r>
            <a:endParaRPr kumimoji="1" lang="zh-CN" altLang="en-US" b="1" dirty="0">
              <a:latin typeface="Times New Roman" panose="02020503050405090304" pitchFamily="18" charset="0"/>
              <a:cs typeface="Times New Roman" panose="02020503050405090304" pitchFamily="18" charset="0"/>
            </a:endParaRPr>
          </a:p>
        </p:txBody>
      </p:sp>
      <p:sp>
        <p:nvSpPr>
          <p:cNvPr id="44" name="操作按钮: 后退或上一个 11">
            <a:hlinkClick r:id="rId6" action="ppaction://hlinksldjump" highlightClick="1"/>
          </p:cNvPr>
          <p:cNvSpPr/>
          <p:nvPr/>
        </p:nvSpPr>
        <p:spPr>
          <a:xfrm>
            <a:off x="329218" y="6032733"/>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操作按钮: 后退或上一个 11">
            <a:hlinkClick r:id="rId1" action="ppaction://hlinksldjump" highlightClick="1"/>
          </p:cNvPr>
          <p:cNvSpPr/>
          <p:nvPr/>
        </p:nvSpPr>
        <p:spPr>
          <a:xfrm>
            <a:off x="11404412" y="6054372"/>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6" name="文本框 6"/>
          <p:cNvSpPr txBox="1"/>
          <p:nvPr/>
        </p:nvSpPr>
        <p:spPr>
          <a:xfrm>
            <a:off x="41961" y="207780"/>
            <a:ext cx="12150039" cy="584775"/>
          </a:xfrm>
          <a:prstGeom prst="rect">
            <a:avLst/>
          </a:prstGeom>
          <a:noFill/>
        </p:spPr>
        <p:txBody>
          <a:bodyPr wrap="square" rtlCol="0">
            <a:spAutoFit/>
          </a:bodyPr>
          <a:lstStyle/>
          <a:p>
            <a:pPr algn="ctr"/>
            <a:r>
              <a:rPr kumimoji="1" lang="el-GR" altLang="zh-CN" sz="3200" b="1" dirty="0">
                <a:solidFill>
                  <a:srgbClr val="0070C0"/>
                </a:solidFill>
                <a:latin typeface="Times New Roman" panose="02020503050405090304" pitchFamily="18" charset="0"/>
                <a:cs typeface="Times New Roman" panose="02020503050405090304" pitchFamily="18" charset="0"/>
              </a:rPr>
              <a:t>β-</a:t>
            </a:r>
            <a:r>
              <a:rPr kumimoji="1" lang="en-US" altLang="zh-CN" sz="3200" b="1" dirty="0">
                <a:solidFill>
                  <a:srgbClr val="0070C0"/>
                </a:solidFill>
                <a:latin typeface="Times New Roman" panose="02020503050405090304" pitchFamily="18" charset="0"/>
                <a:cs typeface="Times New Roman" panose="02020503050405090304" pitchFamily="18" charset="0"/>
              </a:rPr>
              <a:t>Oxidation</a:t>
            </a:r>
            <a:endParaRPr kumimoji="1" lang="zh-CN" altLang="en-US" sz="3200" b="1" dirty="0">
              <a:solidFill>
                <a:srgbClr val="0070C0"/>
              </a:solidFill>
              <a:latin typeface="Times New Roman" panose="02020503050405090304" pitchFamily="18" charset="0"/>
              <a:cs typeface="Times New Roman" panose="02020503050405090304" pitchFamily="18" charset="0"/>
            </a:endParaRPr>
          </a:p>
        </p:txBody>
      </p:sp>
      <p:pic>
        <p:nvPicPr>
          <p:cNvPr id="7" name="图片 2">
            <a:hlinkClick r:id="" action="ppaction://hlinkshowjump?jump=firstslide"/>
          </p:cNvPr>
          <p:cNvPicPr>
            <a:picLocks noChangeAspect="1"/>
          </p:cNvPicPr>
          <p:nvPr/>
        </p:nvPicPr>
        <p:blipFill>
          <a:blip r:embed="rId2">
            <a:alphaModFix amt="70000"/>
          </a:blip>
          <a:stretch>
            <a:fillRect/>
          </a:stretch>
        </p:blipFill>
        <p:spPr>
          <a:xfrm>
            <a:off x="830647" y="408194"/>
            <a:ext cx="11405952" cy="6496471"/>
          </a:xfrm>
          <a:prstGeom prst="rect">
            <a:avLst/>
          </a:prstGeom>
        </p:spPr>
      </p:pic>
      <p:sp>
        <p:nvSpPr>
          <p:cNvPr id="11" name="文本框 3"/>
          <p:cNvSpPr txBox="1"/>
          <p:nvPr/>
        </p:nvSpPr>
        <p:spPr>
          <a:xfrm>
            <a:off x="206087" y="1246653"/>
            <a:ext cx="1691489"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Fatty acyl-CoA</a:t>
            </a:r>
            <a:endParaRPr kumimoji="1" lang="zh-CN" altLang="en-US" b="1" dirty="0">
              <a:latin typeface="Times New Roman" panose="02020503050405090304" pitchFamily="18" charset="0"/>
              <a:cs typeface="Times New Roman" panose="02020503050405090304" pitchFamily="18" charset="0"/>
            </a:endParaRPr>
          </a:p>
        </p:txBody>
      </p:sp>
      <p:sp>
        <p:nvSpPr>
          <p:cNvPr id="13" name="文本框 4"/>
          <p:cNvSpPr txBox="1"/>
          <p:nvPr/>
        </p:nvSpPr>
        <p:spPr>
          <a:xfrm>
            <a:off x="462567" y="346292"/>
            <a:ext cx="1178528"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Fatty acid</a:t>
            </a:r>
            <a:endParaRPr kumimoji="1" lang="zh-CN" altLang="en-US" b="1" dirty="0">
              <a:latin typeface="Times New Roman" panose="02020503050405090304" pitchFamily="18" charset="0"/>
              <a:cs typeface="Times New Roman" panose="02020503050405090304" pitchFamily="18" charset="0"/>
            </a:endParaRPr>
          </a:p>
        </p:txBody>
      </p:sp>
      <p:sp>
        <p:nvSpPr>
          <p:cNvPr id="15" name="文本框 5"/>
          <p:cNvSpPr txBox="1"/>
          <p:nvPr/>
        </p:nvSpPr>
        <p:spPr>
          <a:xfrm>
            <a:off x="53738" y="2383835"/>
            <a:ext cx="2127505"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Fatty acyl-carnitine</a:t>
            </a:r>
            <a:endParaRPr kumimoji="1" lang="zh-CN" altLang="en-US" b="1" dirty="0">
              <a:latin typeface="Times New Roman" panose="02020503050405090304" pitchFamily="18" charset="0"/>
              <a:cs typeface="Times New Roman" panose="02020503050405090304" pitchFamily="18" charset="0"/>
            </a:endParaRPr>
          </a:p>
        </p:txBody>
      </p:sp>
      <p:cxnSp>
        <p:nvCxnSpPr>
          <p:cNvPr id="21" name="直线箭头连接符 11"/>
          <p:cNvCxnSpPr>
            <a:stCxn id="13" idx="2"/>
            <a:endCxn id="11" idx="0"/>
          </p:cNvCxnSpPr>
          <p:nvPr/>
        </p:nvCxnSpPr>
        <p:spPr>
          <a:xfrm>
            <a:off x="1051831" y="715624"/>
            <a:ext cx="1" cy="5310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直线箭头连接符 13"/>
          <p:cNvCxnSpPr>
            <a:stCxn id="11" idx="2"/>
          </p:cNvCxnSpPr>
          <p:nvPr/>
        </p:nvCxnSpPr>
        <p:spPr>
          <a:xfrm>
            <a:off x="1051832" y="1615985"/>
            <a:ext cx="3082" cy="79156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4" name="弧 106"/>
          <p:cNvSpPr/>
          <p:nvPr/>
        </p:nvSpPr>
        <p:spPr>
          <a:xfrm>
            <a:off x="668161" y="1790052"/>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5" name="文本框 107"/>
          <p:cNvSpPr txBox="1"/>
          <p:nvPr/>
        </p:nvSpPr>
        <p:spPr>
          <a:xfrm>
            <a:off x="129159" y="1647910"/>
            <a:ext cx="77617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carnitine</a:t>
            </a:r>
            <a:endParaRPr kumimoji="1" lang="zh-CN" altLang="en-US" sz="1200" b="1" dirty="0">
              <a:latin typeface="Times New Roman" panose="02020503050405090304" pitchFamily="18" charset="0"/>
              <a:cs typeface="Times New Roman" panose="02020503050405090304" pitchFamily="18" charset="0"/>
            </a:endParaRPr>
          </a:p>
        </p:txBody>
      </p:sp>
      <p:sp>
        <p:nvSpPr>
          <p:cNvPr id="36" name="文本框 108"/>
          <p:cNvSpPr txBox="1"/>
          <p:nvPr/>
        </p:nvSpPr>
        <p:spPr>
          <a:xfrm>
            <a:off x="133287" y="1970871"/>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pic>
        <p:nvPicPr>
          <p:cNvPr id="86" name="Picture 85"/>
          <p:cNvPicPr>
            <a:picLocks noChangeAspect="1"/>
          </p:cNvPicPr>
          <p:nvPr/>
        </p:nvPicPr>
        <p:blipFill>
          <a:blip r:embed="rId3"/>
          <a:stretch>
            <a:fillRect/>
          </a:stretch>
        </p:blipFill>
        <p:spPr>
          <a:xfrm rot="10800000">
            <a:off x="1669066" y="1557192"/>
            <a:ext cx="750016" cy="796892"/>
          </a:xfrm>
          <a:prstGeom prst="rect">
            <a:avLst/>
          </a:prstGeom>
        </p:spPr>
      </p:pic>
      <p:sp>
        <p:nvSpPr>
          <p:cNvPr id="40" name="文本框 126">
            <a:hlinkClick r:id="rId4" tooltip="" action="ppaction://hlinksldjump"/>
          </p:cNvPr>
          <p:cNvSpPr txBox="1"/>
          <p:nvPr/>
        </p:nvSpPr>
        <p:spPr>
          <a:xfrm>
            <a:off x="1078186" y="1746465"/>
            <a:ext cx="1295534" cy="461665"/>
          </a:xfrm>
          <a:prstGeom prst="rect">
            <a:avLst/>
          </a:prstGeom>
          <a:noFill/>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Carnitine acyltransferase I</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80" name="文本框 126">
            <a:hlinkClick r:id="rId5" tooltip="" action="ppaction://hlinksldjump"/>
          </p:cNvPr>
          <p:cNvSpPr txBox="1"/>
          <p:nvPr/>
        </p:nvSpPr>
        <p:spPr>
          <a:xfrm>
            <a:off x="1017712" y="718913"/>
            <a:ext cx="1968295" cy="461665"/>
          </a:xfrm>
          <a:prstGeom prst="rect">
            <a:avLst/>
          </a:prstGeom>
          <a:noFill/>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Fatty acyl-CoA synthetase</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(fatty acid </a:t>
            </a:r>
            <a:r>
              <a:rPr kumimoji="1" lang="en-US" altLang="zh-CN" sz="1200" b="1" dirty="0" err="1">
                <a:solidFill>
                  <a:schemeClr val="accent1"/>
                </a:solidFill>
                <a:latin typeface="Times New Roman" panose="02020503050405090304" pitchFamily="18" charset="0"/>
                <a:cs typeface="Times New Roman" panose="02020503050405090304" pitchFamily="18" charset="0"/>
              </a:rPr>
              <a:t>thiokinase</a:t>
            </a:r>
            <a:r>
              <a:rPr kumimoji="1" lang="en-US" altLang="zh-CN" sz="1200" b="1" dirty="0">
                <a:solidFill>
                  <a:schemeClr val="accent1"/>
                </a:solidFill>
                <a:latin typeface="Times New Roman" panose="02020503050405090304" pitchFamily="18" charset="0"/>
                <a:cs typeface="Times New Roman" panose="02020503050405090304" pitchFamily="18" charset="0"/>
              </a:rPr>
              <a:t>)</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pic>
        <p:nvPicPr>
          <p:cNvPr id="84" name="Picture 83"/>
          <p:cNvPicPr>
            <a:picLocks noChangeAspect="1"/>
          </p:cNvPicPr>
          <p:nvPr/>
        </p:nvPicPr>
        <p:blipFill>
          <a:blip r:embed="rId6"/>
          <a:stretch>
            <a:fillRect/>
          </a:stretch>
        </p:blipFill>
        <p:spPr>
          <a:xfrm rot="14100547">
            <a:off x="2603338" y="1514216"/>
            <a:ext cx="917423" cy="962175"/>
          </a:xfrm>
          <a:prstGeom prst="rect">
            <a:avLst/>
          </a:prstGeom>
        </p:spPr>
      </p:pic>
      <p:sp>
        <p:nvSpPr>
          <p:cNvPr id="88" name="文本框 5"/>
          <p:cNvSpPr txBox="1"/>
          <p:nvPr/>
        </p:nvSpPr>
        <p:spPr>
          <a:xfrm>
            <a:off x="4200345" y="872050"/>
            <a:ext cx="2127505"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Fatty acyl-carnitine</a:t>
            </a:r>
            <a:endParaRPr kumimoji="1" lang="zh-CN" altLang="en-US" b="1" dirty="0">
              <a:latin typeface="Times New Roman" panose="02020503050405090304" pitchFamily="18" charset="0"/>
              <a:cs typeface="Times New Roman" panose="02020503050405090304" pitchFamily="18" charset="0"/>
            </a:endParaRPr>
          </a:p>
        </p:txBody>
      </p:sp>
      <p:sp>
        <p:nvSpPr>
          <p:cNvPr id="90" name="文本框 5"/>
          <p:cNvSpPr txBox="1"/>
          <p:nvPr/>
        </p:nvSpPr>
        <p:spPr>
          <a:xfrm>
            <a:off x="1414836" y="2690768"/>
            <a:ext cx="817853"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Carnitine</a:t>
            </a:r>
            <a:endParaRPr kumimoji="1" lang="zh-CN" altLang="en-US" sz="1200" b="1" dirty="0">
              <a:latin typeface="Times New Roman" panose="02020503050405090304" pitchFamily="18" charset="0"/>
              <a:cs typeface="Times New Roman" panose="02020503050405090304" pitchFamily="18" charset="0"/>
            </a:endParaRPr>
          </a:p>
        </p:txBody>
      </p:sp>
      <p:cxnSp>
        <p:nvCxnSpPr>
          <p:cNvPr id="93" name="Straight Arrow Connector 92"/>
          <p:cNvCxnSpPr>
            <a:endCxn id="88" idx="1"/>
          </p:cNvCxnSpPr>
          <p:nvPr/>
        </p:nvCxnSpPr>
        <p:spPr>
          <a:xfrm flipV="1">
            <a:off x="2118666" y="1056716"/>
            <a:ext cx="2081679" cy="15354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8" name="文本框 107"/>
          <p:cNvSpPr txBox="1"/>
          <p:nvPr/>
        </p:nvSpPr>
        <p:spPr>
          <a:xfrm rot="19417156">
            <a:off x="1832800" y="1544445"/>
            <a:ext cx="2549096"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Acyl carnitine/carnitine transporter</a:t>
            </a:r>
            <a:endParaRPr kumimoji="1" lang="zh-CN" altLang="en-US" sz="1200" b="1" dirty="0">
              <a:latin typeface="Times New Roman" panose="02020503050405090304" pitchFamily="18" charset="0"/>
              <a:cs typeface="Times New Roman" panose="02020503050405090304" pitchFamily="18" charset="0"/>
            </a:endParaRPr>
          </a:p>
        </p:txBody>
      </p:sp>
      <p:pic>
        <p:nvPicPr>
          <p:cNvPr id="111" name="Picture 110"/>
          <p:cNvPicPr>
            <a:picLocks noChangeAspect="1"/>
          </p:cNvPicPr>
          <p:nvPr/>
        </p:nvPicPr>
        <p:blipFill>
          <a:blip r:embed="rId3"/>
          <a:stretch>
            <a:fillRect/>
          </a:stretch>
        </p:blipFill>
        <p:spPr>
          <a:xfrm rot="14840451">
            <a:off x="5309277" y="1193416"/>
            <a:ext cx="750016" cy="796892"/>
          </a:xfrm>
          <a:prstGeom prst="rect">
            <a:avLst/>
          </a:prstGeom>
        </p:spPr>
      </p:pic>
      <p:sp>
        <p:nvSpPr>
          <p:cNvPr id="112" name="文本框 5"/>
          <p:cNvSpPr txBox="1"/>
          <p:nvPr/>
        </p:nvSpPr>
        <p:spPr>
          <a:xfrm>
            <a:off x="4408624" y="1955638"/>
            <a:ext cx="1691489"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Fatty acyl-CoA</a:t>
            </a:r>
            <a:endParaRPr kumimoji="1" lang="zh-CN" altLang="en-US" b="1" dirty="0">
              <a:latin typeface="Times New Roman" panose="02020503050405090304" pitchFamily="18" charset="0"/>
              <a:cs typeface="Times New Roman" panose="02020503050405090304" pitchFamily="18" charset="0"/>
            </a:endParaRPr>
          </a:p>
        </p:txBody>
      </p:sp>
      <p:cxnSp>
        <p:nvCxnSpPr>
          <p:cNvPr id="114" name="Straight Arrow Connector 113"/>
          <p:cNvCxnSpPr>
            <a:stCxn id="88" idx="2"/>
            <a:endCxn id="112" idx="0"/>
          </p:cNvCxnSpPr>
          <p:nvPr/>
        </p:nvCxnSpPr>
        <p:spPr>
          <a:xfrm flipH="1">
            <a:off x="5254369" y="1241382"/>
            <a:ext cx="9729" cy="7142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4" name="文本框 126">
            <a:hlinkClick r:id="rId4" tooltip="" action="ppaction://hlinksldjump"/>
          </p:cNvPr>
          <p:cNvSpPr txBox="1"/>
          <p:nvPr/>
        </p:nvSpPr>
        <p:spPr>
          <a:xfrm>
            <a:off x="5247867" y="1241382"/>
            <a:ext cx="1501775" cy="461665"/>
          </a:xfrm>
          <a:prstGeom prst="rect">
            <a:avLst/>
          </a:prstGeom>
          <a:noFill/>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Carnitine acyltransferase II</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131" name="弧 106"/>
          <p:cNvSpPr/>
          <p:nvPr/>
        </p:nvSpPr>
        <p:spPr>
          <a:xfrm>
            <a:off x="4881204" y="1394037"/>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32" name="文本框 107"/>
          <p:cNvSpPr txBox="1"/>
          <p:nvPr/>
        </p:nvSpPr>
        <p:spPr>
          <a:xfrm>
            <a:off x="4322175" y="1575836"/>
            <a:ext cx="77617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carnitine</a:t>
            </a:r>
            <a:endParaRPr kumimoji="1" lang="zh-CN" altLang="en-US" sz="1200" b="1" dirty="0">
              <a:latin typeface="Times New Roman" panose="02020503050405090304" pitchFamily="18" charset="0"/>
              <a:cs typeface="Times New Roman" panose="02020503050405090304" pitchFamily="18" charset="0"/>
            </a:endParaRPr>
          </a:p>
        </p:txBody>
      </p:sp>
      <p:sp>
        <p:nvSpPr>
          <p:cNvPr id="133" name="文本框 108"/>
          <p:cNvSpPr txBox="1"/>
          <p:nvPr/>
        </p:nvSpPr>
        <p:spPr>
          <a:xfrm>
            <a:off x="4346330" y="1243639"/>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44" name="弧 106"/>
          <p:cNvSpPr/>
          <p:nvPr/>
        </p:nvSpPr>
        <p:spPr>
          <a:xfrm rot="4540936" flipH="1">
            <a:off x="3205793" y="131359"/>
            <a:ext cx="3286672" cy="5607742"/>
          </a:xfrm>
          <a:prstGeom prst="arc">
            <a:avLst>
              <a:gd name="adj1" fmla="val 1819767"/>
              <a:gd name="adj2" fmla="val 4527682"/>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45" name="Arc 144"/>
          <p:cNvSpPr/>
          <p:nvPr/>
        </p:nvSpPr>
        <p:spPr>
          <a:xfrm>
            <a:off x="2786703" y="1653786"/>
            <a:ext cx="1699791" cy="1152277"/>
          </a:xfrm>
          <a:prstGeom prst="arc">
            <a:avLst>
              <a:gd name="adj1" fmla="val 15750496"/>
              <a:gd name="adj2" fmla="val 21154592"/>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cxnSp>
        <p:nvCxnSpPr>
          <p:cNvPr id="148" name="直线箭头连接符 26"/>
          <p:cNvCxnSpPr>
            <a:stCxn id="112" idx="2"/>
            <a:endCxn id="162" idx="0"/>
          </p:cNvCxnSpPr>
          <p:nvPr/>
        </p:nvCxnSpPr>
        <p:spPr>
          <a:xfrm>
            <a:off x="5254369" y="2324970"/>
            <a:ext cx="3724" cy="6741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9" name="弧 103"/>
          <p:cNvSpPr/>
          <p:nvPr/>
        </p:nvSpPr>
        <p:spPr>
          <a:xfrm>
            <a:off x="4864653" y="2479804"/>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50" name="文本框 104"/>
          <p:cNvSpPr txBox="1"/>
          <p:nvPr/>
        </p:nvSpPr>
        <p:spPr>
          <a:xfrm>
            <a:off x="4388287" y="2671965"/>
            <a:ext cx="724686" cy="276999"/>
          </a:xfrm>
          <a:prstGeom prst="rect">
            <a:avLst/>
          </a:prstGeom>
          <a:noFill/>
        </p:spPr>
        <p:txBody>
          <a:bodyPr wrap="none" rtlCol="0">
            <a:spAutoFit/>
          </a:bodyPr>
          <a:lstStyle/>
          <a:p>
            <a:r>
              <a:rPr kumimoji="1" lang="en-US" altLang="zh-CN" sz="1200" b="1" dirty="0">
                <a:latin typeface="Times New Roman" panose="02020503050405090304" pitchFamily="18" charset="0"/>
                <a:cs typeface="Times New Roman" panose="02020503050405090304" pitchFamily="18" charset="0"/>
              </a:rPr>
              <a:t>FADH2 </a:t>
            </a:r>
            <a:endParaRPr kumimoji="1" lang="en-US" altLang="zh-CN" sz="1200" b="1" dirty="0">
              <a:latin typeface="Times New Roman" panose="02020503050405090304" pitchFamily="18" charset="0"/>
              <a:cs typeface="Times New Roman" panose="02020503050405090304" pitchFamily="18" charset="0"/>
            </a:endParaRPr>
          </a:p>
        </p:txBody>
      </p:sp>
      <p:sp>
        <p:nvSpPr>
          <p:cNvPr id="151" name="文本框 105"/>
          <p:cNvSpPr txBox="1"/>
          <p:nvPr/>
        </p:nvSpPr>
        <p:spPr>
          <a:xfrm>
            <a:off x="4576943" y="2347417"/>
            <a:ext cx="489045" cy="276999"/>
          </a:xfrm>
          <a:prstGeom prst="rect">
            <a:avLst/>
          </a:prstGeom>
          <a:noFill/>
        </p:spPr>
        <p:txBody>
          <a:bodyPr wrap="none" rtlCol="0">
            <a:spAutoFit/>
          </a:bodyPr>
          <a:lstStyle/>
          <a:p>
            <a:r>
              <a:rPr kumimoji="1" lang="en-US" altLang="zh-CN" sz="1200" b="1" dirty="0">
                <a:latin typeface="Times New Roman" panose="02020503050405090304" pitchFamily="18" charset="0"/>
                <a:cs typeface="Times New Roman" panose="02020503050405090304" pitchFamily="18" charset="0"/>
              </a:rPr>
              <a:t>FAD</a:t>
            </a:r>
            <a:endParaRPr kumimoji="1" lang="en-US" altLang="zh-CN" sz="1200" b="1" dirty="0">
              <a:latin typeface="Times New Roman" panose="02020503050405090304" pitchFamily="18" charset="0"/>
              <a:cs typeface="Times New Roman" panose="02020503050405090304" pitchFamily="18" charset="0"/>
            </a:endParaRPr>
          </a:p>
        </p:txBody>
      </p:sp>
      <p:sp>
        <p:nvSpPr>
          <p:cNvPr id="152" name="文本框 129"/>
          <p:cNvSpPr txBox="1"/>
          <p:nvPr/>
        </p:nvSpPr>
        <p:spPr>
          <a:xfrm>
            <a:off x="5264098" y="2344016"/>
            <a:ext cx="1327779"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acyl-CoA dehydrogenase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pic>
        <p:nvPicPr>
          <p:cNvPr id="158" name="Picture 157"/>
          <p:cNvPicPr>
            <a:picLocks noChangeAspect="1"/>
          </p:cNvPicPr>
          <p:nvPr/>
        </p:nvPicPr>
        <p:blipFill rotWithShape="1">
          <a:blip r:embed="rId7"/>
          <a:srcRect l="16050" t="65283" r="24139" b="25975"/>
          <a:stretch>
            <a:fillRect/>
          </a:stretch>
        </p:blipFill>
        <p:spPr>
          <a:xfrm>
            <a:off x="6047159" y="4892001"/>
            <a:ext cx="2201703" cy="599522"/>
          </a:xfrm>
          <a:prstGeom prst="rect">
            <a:avLst/>
          </a:prstGeom>
        </p:spPr>
      </p:pic>
      <p:pic>
        <p:nvPicPr>
          <p:cNvPr id="159" name="Picture 158"/>
          <p:cNvPicPr>
            <a:picLocks noChangeAspect="1"/>
          </p:cNvPicPr>
          <p:nvPr/>
        </p:nvPicPr>
        <p:blipFill rotWithShape="1">
          <a:blip r:embed="rId7"/>
          <a:srcRect l="15959" t="42933" r="23679" b="45197"/>
          <a:stretch>
            <a:fillRect/>
          </a:stretch>
        </p:blipFill>
        <p:spPr>
          <a:xfrm>
            <a:off x="6424460" y="3799864"/>
            <a:ext cx="2221966" cy="814039"/>
          </a:xfrm>
          <a:prstGeom prst="rect">
            <a:avLst/>
          </a:prstGeom>
        </p:spPr>
      </p:pic>
      <p:pic>
        <p:nvPicPr>
          <p:cNvPr id="160" name="Picture 159"/>
          <p:cNvPicPr>
            <a:picLocks noChangeAspect="1"/>
          </p:cNvPicPr>
          <p:nvPr/>
        </p:nvPicPr>
        <p:blipFill rotWithShape="1">
          <a:blip r:embed="rId7"/>
          <a:srcRect l="19089" t="20605" r="26891" b="67059"/>
          <a:stretch>
            <a:fillRect/>
          </a:stretch>
        </p:blipFill>
        <p:spPr>
          <a:xfrm>
            <a:off x="6236941" y="2776879"/>
            <a:ext cx="1988536" cy="846012"/>
          </a:xfrm>
          <a:prstGeom prst="rect">
            <a:avLst/>
          </a:prstGeom>
        </p:spPr>
      </p:pic>
      <p:pic>
        <p:nvPicPr>
          <p:cNvPr id="161" name="Picture 160"/>
          <p:cNvPicPr>
            <a:picLocks noChangeAspect="1"/>
          </p:cNvPicPr>
          <p:nvPr/>
        </p:nvPicPr>
        <p:blipFill rotWithShape="1">
          <a:blip r:embed="rId7"/>
          <a:srcRect l="17307" t="2690" r="15482" b="89986"/>
          <a:stretch>
            <a:fillRect/>
          </a:stretch>
        </p:blipFill>
        <p:spPr>
          <a:xfrm>
            <a:off x="6023066" y="1897949"/>
            <a:ext cx="2474070" cy="502324"/>
          </a:xfrm>
          <a:prstGeom prst="rect">
            <a:avLst/>
          </a:prstGeom>
        </p:spPr>
      </p:pic>
      <p:sp>
        <p:nvSpPr>
          <p:cNvPr id="162" name="文本框 5"/>
          <p:cNvSpPr txBox="1"/>
          <p:nvPr/>
        </p:nvSpPr>
        <p:spPr>
          <a:xfrm>
            <a:off x="4147821" y="2999152"/>
            <a:ext cx="2220544"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trans-</a:t>
            </a:r>
            <a:r>
              <a:rPr kumimoji="1" lang="el-GR" altLang="zh-CN" b="1" dirty="0">
                <a:latin typeface="Times New Roman" panose="02020503050405090304" pitchFamily="18" charset="0"/>
                <a:cs typeface="Times New Roman" panose="02020503050405090304" pitchFamily="18" charset="0"/>
              </a:rPr>
              <a:t>Δ</a:t>
            </a:r>
            <a:r>
              <a:rPr kumimoji="1" lang="el-GR" altLang="zh-CN" b="1" baseline="30000" dirty="0">
                <a:latin typeface="Times New Roman" panose="02020503050405090304" pitchFamily="18" charset="0"/>
                <a:cs typeface="Times New Roman" panose="02020503050405090304" pitchFamily="18" charset="0"/>
              </a:rPr>
              <a:t>2</a:t>
            </a:r>
            <a:r>
              <a:rPr kumimoji="1" lang="en-US" altLang="zh-CN" b="1" dirty="0">
                <a:latin typeface="Times New Roman" panose="02020503050405090304" pitchFamily="18" charset="0"/>
                <a:cs typeface="Times New Roman" panose="02020503050405090304" pitchFamily="18" charset="0"/>
              </a:rPr>
              <a:t>-Enoyl-CoA </a:t>
            </a:r>
            <a:endParaRPr kumimoji="1" lang="en-US" altLang="zh-CN" b="1" dirty="0">
              <a:latin typeface="Times New Roman" panose="02020503050405090304" pitchFamily="18" charset="0"/>
              <a:cs typeface="Times New Roman" panose="02020503050405090304" pitchFamily="18" charset="0"/>
            </a:endParaRPr>
          </a:p>
        </p:txBody>
      </p:sp>
      <p:cxnSp>
        <p:nvCxnSpPr>
          <p:cNvPr id="172" name="直线箭头连接符 20"/>
          <p:cNvCxnSpPr>
            <a:stCxn id="162" idx="2"/>
            <a:endCxn id="178" idx="0"/>
          </p:cNvCxnSpPr>
          <p:nvPr/>
        </p:nvCxnSpPr>
        <p:spPr>
          <a:xfrm>
            <a:off x="5258093" y="3368484"/>
            <a:ext cx="6004" cy="5964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74" name="文本框 100"/>
          <p:cNvSpPr txBox="1"/>
          <p:nvPr/>
        </p:nvSpPr>
        <p:spPr>
          <a:xfrm>
            <a:off x="4596399" y="3357776"/>
            <a:ext cx="476412" cy="276999"/>
          </a:xfrm>
          <a:prstGeom prst="rect">
            <a:avLst/>
          </a:prstGeom>
          <a:noFill/>
        </p:spPr>
        <p:txBody>
          <a:bodyPr wrap="none" rtlCol="0">
            <a:spAutoFit/>
          </a:bodyPr>
          <a:lstStyle/>
          <a:p>
            <a:pPr algn="l"/>
            <a:r>
              <a:rPr kumimoji="1" lang="el-GR" altLang="zh-CN" sz="1200" b="1" dirty="0">
                <a:latin typeface="Times New Roman" panose="02020503050405090304" pitchFamily="18" charset="0"/>
                <a:cs typeface="Times New Roman" panose="02020503050405090304" pitchFamily="18" charset="0"/>
              </a:rPr>
              <a:t>Η</a:t>
            </a:r>
            <a:r>
              <a:rPr kumimoji="1" lang="el-GR" altLang="zh-CN" sz="1200" b="1" baseline="-25000" dirty="0">
                <a:latin typeface="Times New Roman" panose="02020503050405090304" pitchFamily="18" charset="0"/>
                <a:cs typeface="Times New Roman" panose="02020503050405090304" pitchFamily="18" charset="0"/>
              </a:rPr>
              <a:t>2</a:t>
            </a:r>
            <a:r>
              <a:rPr kumimoji="1" lang="el-GR" altLang="zh-CN" sz="1200" b="1" dirty="0">
                <a:latin typeface="Times New Roman" panose="02020503050405090304" pitchFamily="18" charset="0"/>
                <a:cs typeface="Times New Roman" panose="02020503050405090304" pitchFamily="18" charset="0"/>
              </a:rPr>
              <a:t>Ο</a:t>
            </a:r>
            <a:endParaRPr kumimoji="1" lang="zh-CN" altLang="en-US" sz="1200" b="1" dirty="0">
              <a:latin typeface="Times New Roman" panose="02020503050405090304" pitchFamily="18" charset="0"/>
              <a:cs typeface="Times New Roman" panose="02020503050405090304" pitchFamily="18" charset="0"/>
            </a:endParaRPr>
          </a:p>
        </p:txBody>
      </p:sp>
      <p:sp>
        <p:nvSpPr>
          <p:cNvPr id="176" name="文本框 127"/>
          <p:cNvSpPr txBox="1"/>
          <p:nvPr/>
        </p:nvSpPr>
        <p:spPr>
          <a:xfrm>
            <a:off x="5264098" y="3425598"/>
            <a:ext cx="1327779"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enoyl-CoA hydratase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178" name="文本框 5"/>
          <p:cNvSpPr txBox="1"/>
          <p:nvPr/>
        </p:nvSpPr>
        <p:spPr>
          <a:xfrm>
            <a:off x="4000417" y="3964954"/>
            <a:ext cx="2527359" cy="369332"/>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L-</a:t>
            </a:r>
            <a:r>
              <a:rPr kumimoji="1" lang="el-GR" b="1" dirty="0">
                <a:latin typeface="Times New Roman" panose="02020503050405090304" pitchFamily="18" charset="0"/>
                <a:cs typeface="Times New Roman" panose="02020503050405090304" pitchFamily="18" charset="0"/>
              </a:rPr>
              <a:t>β</a:t>
            </a:r>
            <a:r>
              <a:rPr kumimoji="1" lang="en-US" b="1" dirty="0">
                <a:latin typeface="Times New Roman" panose="02020503050405090304" pitchFamily="18" charset="0"/>
                <a:cs typeface="Times New Roman" panose="02020503050405090304" pitchFamily="18" charset="0"/>
              </a:rPr>
              <a:t>-Hydroxy-acyl-CoA </a:t>
            </a:r>
            <a:endParaRPr kumimoji="1" lang="en-US" b="1" dirty="0">
              <a:latin typeface="Times New Roman" panose="02020503050405090304" pitchFamily="18" charset="0"/>
              <a:cs typeface="Times New Roman" panose="02020503050405090304" pitchFamily="18" charset="0"/>
            </a:endParaRPr>
          </a:p>
        </p:txBody>
      </p:sp>
      <p:sp>
        <p:nvSpPr>
          <p:cNvPr id="181" name="Rectangle 180"/>
          <p:cNvSpPr/>
          <p:nvPr/>
        </p:nvSpPr>
        <p:spPr>
          <a:xfrm>
            <a:off x="8432933" y="4333527"/>
            <a:ext cx="214926" cy="279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82" name="Rectangle 181"/>
          <p:cNvSpPr/>
          <p:nvPr/>
        </p:nvSpPr>
        <p:spPr>
          <a:xfrm>
            <a:off x="8014789" y="2121225"/>
            <a:ext cx="482348" cy="262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Rectangle 182"/>
          <p:cNvSpPr/>
          <p:nvPr/>
        </p:nvSpPr>
        <p:spPr>
          <a:xfrm>
            <a:off x="7979030" y="3357776"/>
            <a:ext cx="246447" cy="265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直线箭头连接符 26"/>
          <p:cNvCxnSpPr>
            <a:stCxn id="178" idx="2"/>
            <a:endCxn id="190" idx="0"/>
          </p:cNvCxnSpPr>
          <p:nvPr/>
        </p:nvCxnSpPr>
        <p:spPr>
          <a:xfrm>
            <a:off x="5264097" y="4334286"/>
            <a:ext cx="35" cy="5903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5" name="弧 103"/>
          <p:cNvSpPr/>
          <p:nvPr/>
        </p:nvSpPr>
        <p:spPr>
          <a:xfrm>
            <a:off x="4872342" y="4451829"/>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86" name="文本框 104"/>
          <p:cNvSpPr txBox="1"/>
          <p:nvPr/>
        </p:nvSpPr>
        <p:spPr>
          <a:xfrm>
            <a:off x="4120630" y="4644502"/>
            <a:ext cx="90281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NADH+H</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187" name="文本框 105"/>
          <p:cNvSpPr txBox="1"/>
          <p:nvPr/>
        </p:nvSpPr>
        <p:spPr>
          <a:xfrm>
            <a:off x="4484108" y="4322453"/>
            <a:ext cx="574196"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188" name="文本框 129"/>
          <p:cNvSpPr txBox="1"/>
          <p:nvPr/>
        </p:nvSpPr>
        <p:spPr>
          <a:xfrm>
            <a:off x="5247867" y="4430336"/>
            <a:ext cx="1481773" cy="461665"/>
          </a:xfrm>
          <a:prstGeom prst="rect">
            <a:avLst/>
          </a:prstGeom>
          <a:noFill/>
        </p:spPr>
        <p:txBody>
          <a:bodyPr wrap="square" rtlCol="0">
            <a:spAutoFit/>
          </a:bodyPr>
          <a:lstStyle/>
          <a:p>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a:t>
            </a:r>
            <a:r>
              <a:rPr kumimoji="1" lang="en-US" altLang="zh-CN" sz="1200" b="1" dirty="0" err="1">
                <a:solidFill>
                  <a:schemeClr val="accent1"/>
                </a:solidFill>
                <a:latin typeface="Times New Roman" panose="02020503050405090304" pitchFamily="18" charset="0"/>
                <a:cs typeface="Times New Roman" panose="02020503050405090304" pitchFamily="18" charset="0"/>
              </a:rPr>
              <a:t>hydroxyacyl</a:t>
            </a:r>
            <a:r>
              <a:rPr kumimoji="1" lang="en-US" altLang="zh-CN" sz="1200" b="1" dirty="0">
                <a:solidFill>
                  <a:schemeClr val="accent1"/>
                </a:solidFill>
                <a:latin typeface="Times New Roman" panose="02020503050405090304" pitchFamily="18" charset="0"/>
                <a:cs typeface="Times New Roman" panose="02020503050405090304" pitchFamily="18" charset="0"/>
              </a:rPr>
              <a:t>-CoA dehydrogenase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190" name="文本框 5"/>
          <p:cNvSpPr txBox="1"/>
          <p:nvPr/>
        </p:nvSpPr>
        <p:spPr>
          <a:xfrm>
            <a:off x="4322175" y="4924646"/>
            <a:ext cx="1883914" cy="369332"/>
          </a:xfrm>
          <a:prstGeom prst="rect">
            <a:avLst/>
          </a:prstGeom>
          <a:noFill/>
        </p:spPr>
        <p:txBody>
          <a:bodyPr wrap="none" rtlCol="0">
            <a:spAutoFit/>
          </a:bodyPr>
          <a:lstStyle/>
          <a:p>
            <a:r>
              <a:rPr kumimoji="1" lang="el-GR" b="1" dirty="0">
                <a:latin typeface="Times New Roman" panose="02020503050405090304" pitchFamily="18" charset="0"/>
                <a:cs typeface="Times New Roman" panose="02020503050405090304" pitchFamily="18" charset="0"/>
              </a:rPr>
              <a:t>β</a:t>
            </a:r>
            <a:r>
              <a:rPr kumimoji="1" lang="en-US" b="1" dirty="0">
                <a:latin typeface="Times New Roman" panose="02020503050405090304" pitchFamily="18" charset="0"/>
                <a:cs typeface="Times New Roman" panose="02020503050405090304" pitchFamily="18" charset="0"/>
              </a:rPr>
              <a:t>-Ketoacyl-CoA </a:t>
            </a:r>
            <a:endParaRPr kumimoji="1" lang="en-US" b="1" dirty="0">
              <a:latin typeface="Times New Roman" panose="02020503050405090304" pitchFamily="18" charset="0"/>
              <a:cs typeface="Times New Roman" panose="02020503050405090304" pitchFamily="18" charset="0"/>
            </a:endParaRPr>
          </a:p>
        </p:txBody>
      </p:sp>
      <p:sp>
        <p:nvSpPr>
          <p:cNvPr id="194" name="弧 138"/>
          <p:cNvSpPr/>
          <p:nvPr/>
        </p:nvSpPr>
        <p:spPr>
          <a:xfrm>
            <a:off x="4757672" y="3507741"/>
            <a:ext cx="496696" cy="218098"/>
          </a:xfrm>
          <a:prstGeom prst="arc">
            <a:avLst>
              <a:gd name="adj1" fmla="val 16407359"/>
              <a:gd name="adj2" fmla="val 76369"/>
            </a:avLst>
          </a:prstGeom>
          <a:ln w="12700" cmpd="sng">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95" name="Rectangle 194"/>
          <p:cNvSpPr/>
          <p:nvPr/>
        </p:nvSpPr>
        <p:spPr>
          <a:xfrm>
            <a:off x="8054109" y="5191762"/>
            <a:ext cx="194753" cy="217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96" name="直线箭头连接符 13"/>
          <p:cNvCxnSpPr>
            <a:stCxn id="190" idx="2"/>
            <a:endCxn id="213" idx="0"/>
          </p:cNvCxnSpPr>
          <p:nvPr/>
        </p:nvCxnSpPr>
        <p:spPr>
          <a:xfrm flipH="1">
            <a:off x="5261095" y="5293978"/>
            <a:ext cx="3037" cy="6684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98" name="文本框 108"/>
          <p:cNvSpPr txBox="1"/>
          <p:nvPr/>
        </p:nvSpPr>
        <p:spPr>
          <a:xfrm>
            <a:off x="4331951" y="5290913"/>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99" name="文本框 126">
            <a:hlinkClick r:id="rId8" action="ppaction://hlinksldjump"/>
          </p:cNvPr>
          <p:cNvSpPr txBox="1"/>
          <p:nvPr/>
        </p:nvSpPr>
        <p:spPr>
          <a:xfrm>
            <a:off x="5254368" y="5267083"/>
            <a:ext cx="1537395" cy="646331"/>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acyl-CoA acetyltransferase (</a:t>
            </a:r>
            <a:r>
              <a:rPr kumimoji="1" lang="en-US" altLang="zh-CN" sz="1200" b="1" dirty="0" err="1">
                <a:solidFill>
                  <a:schemeClr val="accent1"/>
                </a:solidFill>
                <a:latin typeface="Times New Roman" panose="02020503050405090304" pitchFamily="18" charset="0"/>
                <a:cs typeface="Times New Roman" panose="02020503050405090304" pitchFamily="18" charset="0"/>
              </a:rPr>
              <a:t>thiolase</a:t>
            </a:r>
            <a:r>
              <a:rPr kumimoji="1" lang="en-US" altLang="zh-CN" sz="1200" b="1" dirty="0">
                <a:solidFill>
                  <a:schemeClr val="accent1"/>
                </a:solidFill>
                <a:latin typeface="Times New Roman" panose="02020503050405090304" pitchFamily="18" charset="0"/>
                <a:cs typeface="Times New Roman" panose="02020503050405090304" pitchFamily="18" charset="0"/>
              </a:rPr>
              <a:t>)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213" name="文本框 5"/>
          <p:cNvSpPr txBox="1"/>
          <p:nvPr/>
        </p:nvSpPr>
        <p:spPr>
          <a:xfrm>
            <a:off x="4415350" y="5962404"/>
            <a:ext cx="1691489" cy="369332"/>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Fatty acyl-CoA</a:t>
            </a:r>
            <a:endParaRPr kumimoji="1" lang="en-US" b="1" dirty="0">
              <a:latin typeface="Times New Roman" panose="02020503050405090304" pitchFamily="18" charset="0"/>
              <a:cs typeface="Times New Roman" panose="02020503050405090304" pitchFamily="18" charset="0"/>
            </a:endParaRPr>
          </a:p>
        </p:txBody>
      </p:sp>
      <p:cxnSp>
        <p:nvCxnSpPr>
          <p:cNvPr id="222" name="Curved Connector 221"/>
          <p:cNvCxnSpPr>
            <a:endCxn id="88" idx="3"/>
          </p:cNvCxnSpPr>
          <p:nvPr/>
        </p:nvCxnSpPr>
        <p:spPr>
          <a:xfrm rot="5400000" flipH="1" flipV="1">
            <a:off x="3672166" y="3491389"/>
            <a:ext cx="5090356" cy="221011"/>
          </a:xfrm>
          <a:prstGeom prst="bentConnector4">
            <a:avLst>
              <a:gd name="adj1" fmla="val 365"/>
              <a:gd name="adj2" fmla="val 1198635"/>
            </a:avLst>
          </a:prstGeom>
          <a:ln>
            <a:tailEnd type="triangle"/>
          </a:ln>
        </p:spPr>
        <p:style>
          <a:lnRef idx="2">
            <a:schemeClr val="dk1"/>
          </a:lnRef>
          <a:fillRef idx="0">
            <a:schemeClr val="dk1"/>
          </a:fillRef>
          <a:effectRef idx="1">
            <a:schemeClr val="dk1"/>
          </a:effectRef>
          <a:fontRef idx="minor">
            <a:schemeClr val="tx1"/>
          </a:fontRef>
        </p:style>
      </p:cxnSp>
      <p:sp>
        <p:nvSpPr>
          <p:cNvPr id="231" name="弧 103"/>
          <p:cNvSpPr/>
          <p:nvPr/>
        </p:nvSpPr>
        <p:spPr>
          <a:xfrm>
            <a:off x="4872342" y="5448774"/>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32" name="文本框 5"/>
          <p:cNvSpPr txBox="1"/>
          <p:nvPr/>
        </p:nvSpPr>
        <p:spPr>
          <a:xfrm>
            <a:off x="1166534" y="5962404"/>
            <a:ext cx="3398559" cy="369332"/>
          </a:xfrm>
          <a:prstGeom prst="rect">
            <a:avLst/>
          </a:prstGeom>
          <a:noFill/>
        </p:spPr>
        <p:txBody>
          <a:bodyPr wrap="none" rtlCol="0">
            <a:spAutoFit/>
          </a:bodyPr>
          <a:lstStyle/>
          <a:p>
            <a:pPr algn="r"/>
            <a:r>
              <a:rPr kumimoji="1" lang="en-US" altLang="zh-CN" b="1" dirty="0">
                <a:latin typeface="Times New Roman" panose="02020503050405090304" pitchFamily="18" charset="0"/>
                <a:cs typeface="Times New Roman" panose="02020503050405090304" pitchFamily="18" charset="0"/>
              </a:rPr>
              <a:t>  propionyl-CoA or Acetyl CoA +</a:t>
            </a:r>
            <a:endParaRPr kumimoji="1" lang="zh-CN" altLang="en-US" b="1" dirty="0">
              <a:latin typeface="Times New Roman" panose="02020503050405090304" pitchFamily="18" charset="0"/>
              <a:cs typeface="Times New Roman" panose="02020503050405090304" pitchFamily="18" charset="0"/>
            </a:endParaRPr>
          </a:p>
        </p:txBody>
      </p:sp>
      <p:pic>
        <p:nvPicPr>
          <p:cNvPr id="234" name="Picture 233"/>
          <p:cNvPicPr>
            <a:picLocks noChangeAspect="1"/>
          </p:cNvPicPr>
          <p:nvPr/>
        </p:nvPicPr>
        <p:blipFill rotWithShape="1">
          <a:blip r:embed="rId7"/>
          <a:srcRect l="56481" t="84477" r="3009" b="7156"/>
          <a:stretch>
            <a:fillRect/>
          </a:stretch>
        </p:blipFill>
        <p:spPr>
          <a:xfrm>
            <a:off x="3254810" y="6270247"/>
            <a:ext cx="1491214" cy="573765"/>
          </a:xfrm>
          <a:prstGeom prst="rect">
            <a:avLst/>
          </a:prstGeom>
        </p:spPr>
      </p:pic>
      <p:pic>
        <p:nvPicPr>
          <p:cNvPr id="236" name="Picture 235"/>
          <p:cNvPicPr>
            <a:picLocks noChangeAspect="1"/>
          </p:cNvPicPr>
          <p:nvPr/>
        </p:nvPicPr>
        <p:blipFill>
          <a:blip r:embed="rId9"/>
          <a:stretch>
            <a:fillRect/>
          </a:stretch>
        </p:blipFill>
        <p:spPr>
          <a:xfrm>
            <a:off x="359763" y="5495395"/>
            <a:ext cx="1011647" cy="1303349"/>
          </a:xfrm>
          <a:prstGeom prst="rect">
            <a:avLst/>
          </a:prstGeom>
        </p:spPr>
      </p:pic>
      <p:sp>
        <p:nvSpPr>
          <p:cNvPr id="237" name="文本框 9">
            <a:hlinkClick r:id="rId10" tooltip="" action="ppaction://hlinksldjump"/>
          </p:cNvPr>
          <p:cNvSpPr txBox="1"/>
          <p:nvPr/>
        </p:nvSpPr>
        <p:spPr>
          <a:xfrm>
            <a:off x="9574441" y="777743"/>
            <a:ext cx="255935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b="1" dirty="0">
                <a:solidFill>
                  <a:schemeClr val="accent6"/>
                </a:solidFill>
                <a:latin typeface="Times New Roman" panose="02020503050405090304" pitchFamily="18" charset="0"/>
                <a:cs typeface="Times New Roman" panose="02020503050405090304" pitchFamily="18" charset="0"/>
              </a:rPr>
              <a:t>Cholesterol biosynthesis</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sp>
        <p:nvSpPr>
          <p:cNvPr id="240" name="文本框 9">
            <a:hlinkClick r:id="rId11" tooltip="" action="ppaction://hlinksldjump"/>
          </p:cNvPr>
          <p:cNvSpPr txBox="1"/>
          <p:nvPr/>
        </p:nvSpPr>
        <p:spPr>
          <a:xfrm>
            <a:off x="9548574" y="1377133"/>
            <a:ext cx="24288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solidFill>
                  <a:schemeClr val="accent6"/>
                </a:solidFill>
                <a:latin typeface="Times New Roman" panose="02020503050405090304" pitchFamily="18" charset="0"/>
                <a:cs typeface="Times New Roman" panose="02020503050405090304" pitchFamily="18" charset="0"/>
              </a:rPr>
              <a:t>Fatty acid biosynthesis</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sp>
        <p:nvSpPr>
          <p:cNvPr id="241" name="文本框 9"/>
          <p:cNvSpPr txBox="1"/>
          <p:nvPr/>
        </p:nvSpPr>
        <p:spPr>
          <a:xfrm>
            <a:off x="9463519" y="3173110"/>
            <a:ext cx="215315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b="1" dirty="0">
                <a:solidFill>
                  <a:schemeClr val="accent6"/>
                </a:solidFill>
                <a:latin typeface="Times New Roman" panose="02020503050405090304" pitchFamily="18" charset="0"/>
                <a:cs typeface="Times New Roman" panose="02020503050405090304" pitchFamily="18" charset="0"/>
              </a:rPr>
              <a:t>The citric acid cycle</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cxnSp>
        <p:nvCxnSpPr>
          <p:cNvPr id="249" name="Curved Connector 248"/>
          <p:cNvCxnSpPr>
            <a:stCxn id="234" idx="3"/>
            <a:endCxn id="237" idx="1"/>
          </p:cNvCxnSpPr>
          <p:nvPr/>
        </p:nvCxnSpPr>
        <p:spPr>
          <a:xfrm flipV="1">
            <a:off x="4746024" y="962409"/>
            <a:ext cx="4828417" cy="5594721"/>
          </a:xfrm>
          <a:prstGeom prst="bentConnector3">
            <a:avLst>
              <a:gd name="adj1" fmla="val 87078"/>
            </a:avLst>
          </a:prstGeom>
          <a:ln>
            <a:tailEnd type="triangle"/>
          </a:ln>
        </p:spPr>
        <p:style>
          <a:lnRef idx="2">
            <a:schemeClr val="dk1"/>
          </a:lnRef>
          <a:fillRef idx="0">
            <a:schemeClr val="dk1"/>
          </a:fillRef>
          <a:effectRef idx="1">
            <a:schemeClr val="dk1"/>
          </a:effectRef>
          <a:fontRef idx="minor">
            <a:schemeClr val="tx1"/>
          </a:fontRef>
        </p:style>
      </p:cxnSp>
      <p:cxnSp>
        <p:nvCxnSpPr>
          <p:cNvPr id="270" name="Straight Arrow Connector 269"/>
          <p:cNvCxnSpPr>
            <a:endCxn id="240" idx="1"/>
          </p:cNvCxnSpPr>
          <p:nvPr/>
        </p:nvCxnSpPr>
        <p:spPr>
          <a:xfrm>
            <a:off x="8946292" y="1561799"/>
            <a:ext cx="60228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3" name="Straight Arrow Connector 272"/>
          <p:cNvCxnSpPr>
            <a:endCxn id="241" idx="1"/>
          </p:cNvCxnSpPr>
          <p:nvPr/>
        </p:nvCxnSpPr>
        <p:spPr>
          <a:xfrm>
            <a:off x="8964390" y="3357776"/>
            <a:ext cx="4991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7" name="文本框 5"/>
          <p:cNvSpPr txBox="1"/>
          <p:nvPr/>
        </p:nvSpPr>
        <p:spPr>
          <a:xfrm>
            <a:off x="1420050" y="4936847"/>
            <a:ext cx="2428870" cy="369332"/>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D-</a:t>
            </a:r>
            <a:r>
              <a:rPr kumimoji="1" lang="en-US" b="1" dirty="0" err="1">
                <a:latin typeface="Times New Roman" panose="02020503050405090304" pitchFamily="18" charset="0"/>
                <a:cs typeface="Times New Roman" panose="02020503050405090304" pitchFamily="18" charset="0"/>
              </a:rPr>
              <a:t>methylmalonyl</a:t>
            </a:r>
            <a:r>
              <a:rPr kumimoji="1" lang="en-US" b="1" dirty="0">
                <a:latin typeface="Times New Roman" panose="02020503050405090304" pitchFamily="18" charset="0"/>
                <a:cs typeface="Times New Roman" panose="02020503050405090304" pitchFamily="18" charset="0"/>
              </a:rPr>
              <a:t>-CoA</a:t>
            </a:r>
            <a:endParaRPr kumimoji="1" lang="en-US" b="1" dirty="0">
              <a:latin typeface="Times New Roman" panose="02020503050405090304" pitchFamily="18" charset="0"/>
              <a:cs typeface="Times New Roman" panose="02020503050405090304" pitchFamily="18" charset="0"/>
            </a:endParaRPr>
          </a:p>
        </p:txBody>
      </p:sp>
      <p:cxnSp>
        <p:nvCxnSpPr>
          <p:cNvPr id="278" name="直线箭头连接符 13"/>
          <p:cNvCxnSpPr/>
          <p:nvPr/>
        </p:nvCxnSpPr>
        <p:spPr>
          <a:xfrm rot="10800000">
            <a:off x="2424311" y="5226652"/>
            <a:ext cx="1" cy="70302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9" name="弧 45"/>
          <p:cNvSpPr/>
          <p:nvPr/>
        </p:nvSpPr>
        <p:spPr>
          <a:xfrm rot="10800000" flipH="1">
            <a:off x="1875346" y="5627500"/>
            <a:ext cx="547885" cy="300891"/>
          </a:xfrm>
          <a:prstGeom prst="arc">
            <a:avLst>
              <a:gd name="adj1" fmla="val 16200000"/>
              <a:gd name="adj2" fmla="val 21486837"/>
            </a:avLst>
          </a:prstGeom>
          <a:ln w="12700" cmpd="sng">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80" name="弧 106"/>
          <p:cNvSpPr/>
          <p:nvPr/>
        </p:nvSpPr>
        <p:spPr>
          <a:xfrm flipV="1">
            <a:off x="1968401" y="5386006"/>
            <a:ext cx="445542" cy="341565"/>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81" name="文本框 107"/>
          <p:cNvSpPr txBox="1"/>
          <p:nvPr/>
        </p:nvSpPr>
        <p:spPr>
          <a:xfrm>
            <a:off x="1719390" y="5795392"/>
            <a:ext cx="481029"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ATP</a:t>
            </a:r>
            <a:endParaRPr kumimoji="1" lang="zh-CN" altLang="en-US" sz="1200" b="1" dirty="0">
              <a:latin typeface="Times New Roman" panose="02020503050405090304" pitchFamily="18" charset="0"/>
              <a:cs typeface="Times New Roman" panose="02020503050405090304" pitchFamily="18" charset="0"/>
            </a:endParaRPr>
          </a:p>
        </p:txBody>
      </p:sp>
      <p:pic>
        <p:nvPicPr>
          <p:cNvPr id="312" name="Picture 311" descr="Diagram&#10;&#10;Description automatically generated"/>
          <p:cNvPicPr>
            <a:picLocks noChangeAspect="1"/>
          </p:cNvPicPr>
          <p:nvPr/>
        </p:nvPicPr>
        <p:blipFill>
          <a:blip r:embed="rId12"/>
          <a:stretch>
            <a:fillRect/>
          </a:stretch>
        </p:blipFill>
        <p:spPr>
          <a:xfrm>
            <a:off x="2978456" y="2544477"/>
            <a:ext cx="1269982" cy="1382213"/>
          </a:xfrm>
          <a:prstGeom prst="rect">
            <a:avLst/>
          </a:prstGeom>
        </p:spPr>
      </p:pic>
      <p:sp>
        <p:nvSpPr>
          <p:cNvPr id="282" name="文本框 108"/>
          <p:cNvSpPr txBox="1"/>
          <p:nvPr/>
        </p:nvSpPr>
        <p:spPr>
          <a:xfrm>
            <a:off x="1507998" y="5241215"/>
            <a:ext cx="72648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ADP+Pi</a:t>
            </a:r>
            <a:endParaRPr kumimoji="1" lang="zh-CN" altLang="en-US" sz="1200" b="1" dirty="0">
              <a:latin typeface="Times New Roman" panose="02020503050405090304" pitchFamily="18" charset="0"/>
              <a:cs typeface="Times New Roman" panose="02020503050405090304" pitchFamily="18" charset="0"/>
            </a:endParaRPr>
          </a:p>
        </p:txBody>
      </p:sp>
      <p:sp>
        <p:nvSpPr>
          <p:cNvPr id="283" name="文本框 126">
            <a:hlinkClick r:id="rId8" action="ppaction://hlinksldjump"/>
          </p:cNvPr>
          <p:cNvSpPr txBox="1"/>
          <p:nvPr/>
        </p:nvSpPr>
        <p:spPr>
          <a:xfrm>
            <a:off x="2425683" y="5256579"/>
            <a:ext cx="1325169"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propionyl-CoA carboxylase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285" name="文本框 107"/>
          <p:cNvSpPr txBox="1"/>
          <p:nvPr/>
        </p:nvSpPr>
        <p:spPr>
          <a:xfrm>
            <a:off x="1613292" y="5574791"/>
            <a:ext cx="620683"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HCO</a:t>
            </a:r>
            <a:r>
              <a:rPr kumimoji="1" lang="en-US" altLang="zh-CN" sz="1200" baseline="-25000" dirty="0">
                <a:latin typeface="Times New Roman" panose="02020503050405090304" pitchFamily="18" charset="0"/>
                <a:cs typeface="Times New Roman" panose="02020503050405090304" pitchFamily="18" charset="0"/>
              </a:rPr>
              <a:t>3</a:t>
            </a:r>
            <a:r>
              <a:rPr kumimoji="1" lang="en-US" altLang="zh-CN" sz="1200"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286" name="文本框 126">
            <a:hlinkClick r:id="rId8" action="ppaction://hlinksldjump"/>
          </p:cNvPr>
          <p:cNvSpPr txBox="1"/>
          <p:nvPr/>
        </p:nvSpPr>
        <p:spPr>
          <a:xfrm>
            <a:off x="2428770" y="5656892"/>
            <a:ext cx="1325169" cy="276999"/>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Biotin</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pic>
        <p:nvPicPr>
          <p:cNvPr id="288" name="Picture 287" descr="A picture containing schematic&#10;&#10;Description automatically generated"/>
          <p:cNvPicPr>
            <a:picLocks noChangeAspect="1"/>
          </p:cNvPicPr>
          <p:nvPr/>
        </p:nvPicPr>
        <p:blipFill>
          <a:blip r:embed="rId13"/>
          <a:stretch>
            <a:fillRect/>
          </a:stretch>
        </p:blipFill>
        <p:spPr>
          <a:xfrm>
            <a:off x="414394" y="4282416"/>
            <a:ext cx="1018791" cy="1235798"/>
          </a:xfrm>
          <a:prstGeom prst="rect">
            <a:avLst/>
          </a:prstGeom>
        </p:spPr>
      </p:pic>
      <p:cxnSp>
        <p:nvCxnSpPr>
          <p:cNvPr id="295" name="直线箭头连接符 13"/>
          <p:cNvCxnSpPr/>
          <p:nvPr/>
        </p:nvCxnSpPr>
        <p:spPr>
          <a:xfrm flipV="1">
            <a:off x="2394371" y="4403721"/>
            <a:ext cx="0" cy="5515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97" name="文本框 126">
            <a:hlinkClick r:id="rId8" action="ppaction://hlinksldjump"/>
          </p:cNvPr>
          <p:cNvSpPr txBox="1"/>
          <p:nvPr/>
        </p:nvSpPr>
        <p:spPr>
          <a:xfrm>
            <a:off x="2417063" y="4433337"/>
            <a:ext cx="1325169" cy="461665"/>
          </a:xfrm>
          <a:prstGeom prst="rect">
            <a:avLst/>
          </a:prstGeom>
          <a:noFill/>
        </p:spPr>
        <p:txBody>
          <a:bodyPr wrap="square" rtlCol="0">
            <a:spAutoFit/>
          </a:bodyPr>
          <a:lstStyle/>
          <a:p>
            <a:r>
              <a:rPr kumimoji="1" lang="en-US" altLang="zh-CN" sz="1200" b="1" dirty="0" err="1">
                <a:solidFill>
                  <a:schemeClr val="accent1"/>
                </a:solidFill>
                <a:latin typeface="Times New Roman" panose="02020503050405090304" pitchFamily="18" charset="0"/>
                <a:cs typeface="Times New Roman" panose="02020503050405090304" pitchFamily="18" charset="0"/>
              </a:rPr>
              <a:t>Methylmalonyl</a:t>
            </a:r>
            <a:r>
              <a:rPr kumimoji="1" lang="en-US" altLang="zh-CN" sz="1200" b="1" dirty="0">
                <a:solidFill>
                  <a:schemeClr val="accent1"/>
                </a:solidFill>
                <a:latin typeface="Times New Roman" panose="02020503050405090304" pitchFamily="18" charset="0"/>
                <a:cs typeface="Times New Roman" panose="02020503050405090304" pitchFamily="18" charset="0"/>
              </a:rPr>
              <a:t>-CoA epimerase</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298" name="文本框 5"/>
          <p:cNvSpPr txBox="1"/>
          <p:nvPr/>
        </p:nvSpPr>
        <p:spPr>
          <a:xfrm>
            <a:off x="1463304" y="3992544"/>
            <a:ext cx="2428870" cy="369332"/>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L-</a:t>
            </a:r>
            <a:r>
              <a:rPr kumimoji="1" lang="en-US" b="1" dirty="0" err="1">
                <a:latin typeface="Times New Roman" panose="02020503050405090304" pitchFamily="18" charset="0"/>
                <a:cs typeface="Times New Roman" panose="02020503050405090304" pitchFamily="18" charset="0"/>
              </a:rPr>
              <a:t>methylmalonyl</a:t>
            </a:r>
            <a:r>
              <a:rPr kumimoji="1" lang="en-US" b="1" dirty="0">
                <a:latin typeface="Times New Roman" panose="02020503050405090304" pitchFamily="18" charset="0"/>
                <a:cs typeface="Times New Roman" panose="02020503050405090304" pitchFamily="18" charset="0"/>
              </a:rPr>
              <a:t>-CoA</a:t>
            </a:r>
            <a:endParaRPr kumimoji="1" lang="en-US" b="1" dirty="0">
              <a:latin typeface="Times New Roman" panose="02020503050405090304" pitchFamily="18" charset="0"/>
              <a:cs typeface="Times New Roman" panose="02020503050405090304" pitchFamily="18" charset="0"/>
            </a:endParaRPr>
          </a:p>
        </p:txBody>
      </p:sp>
      <p:pic>
        <p:nvPicPr>
          <p:cNvPr id="300" name="Picture 299" descr="A picture containing diagram&#10;&#10;Description automatically generated"/>
          <p:cNvPicPr>
            <a:picLocks noChangeAspect="1"/>
          </p:cNvPicPr>
          <p:nvPr/>
        </p:nvPicPr>
        <p:blipFill>
          <a:blip r:embed="rId14"/>
          <a:stretch>
            <a:fillRect/>
          </a:stretch>
        </p:blipFill>
        <p:spPr>
          <a:xfrm>
            <a:off x="321658" y="3101891"/>
            <a:ext cx="1121071" cy="1178309"/>
          </a:xfrm>
          <a:prstGeom prst="rect">
            <a:avLst/>
          </a:prstGeom>
        </p:spPr>
      </p:pic>
      <p:cxnSp>
        <p:nvCxnSpPr>
          <p:cNvPr id="301" name="Straight Arrow Connector 300"/>
          <p:cNvCxnSpPr/>
          <p:nvPr/>
        </p:nvCxnSpPr>
        <p:spPr>
          <a:xfrm flipV="1">
            <a:off x="2368238" y="3235882"/>
            <a:ext cx="1051169" cy="8110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3" name="文本框 129">
            <a:hlinkClick r:id="rId15" tooltip="" action="ppaction://hlinksldjump"/>
          </p:cNvPr>
          <p:cNvSpPr txBox="1"/>
          <p:nvPr/>
        </p:nvSpPr>
        <p:spPr>
          <a:xfrm rot="19302647">
            <a:off x="2386034" y="3526046"/>
            <a:ext cx="1327779" cy="307777"/>
          </a:xfrm>
          <a:prstGeom prst="rect">
            <a:avLst/>
          </a:prstGeom>
          <a:noFill/>
        </p:spPr>
        <p:txBody>
          <a:bodyPr wrap="square" rtlCol="0">
            <a:spAutoFit/>
          </a:bodyPr>
          <a:lstStyle/>
          <a:p>
            <a:r>
              <a:rPr kumimoji="1" lang="en-US" altLang="zh-CN" sz="1400" b="1" dirty="0">
                <a:solidFill>
                  <a:schemeClr val="accent1"/>
                </a:solidFill>
                <a:latin typeface="Times New Roman" panose="02020503050405090304" pitchFamily="18" charset="0"/>
                <a:cs typeface="Times New Roman" panose="02020503050405090304" pitchFamily="18" charset="0"/>
              </a:rPr>
              <a:t>coenzyme B12 </a:t>
            </a:r>
            <a:endParaRPr kumimoji="1" lang="en-US" altLang="zh-CN" sz="1400" b="1" dirty="0">
              <a:solidFill>
                <a:schemeClr val="accent1"/>
              </a:solidFill>
              <a:latin typeface="Times New Roman" panose="02020503050405090304" pitchFamily="18" charset="0"/>
              <a:cs typeface="Times New Roman" panose="02020503050405090304" pitchFamily="18" charset="0"/>
            </a:endParaRPr>
          </a:p>
        </p:txBody>
      </p:sp>
      <p:sp>
        <p:nvSpPr>
          <p:cNvPr id="305" name="文本框 129"/>
          <p:cNvSpPr txBox="1"/>
          <p:nvPr/>
        </p:nvSpPr>
        <p:spPr>
          <a:xfrm rot="19308950">
            <a:off x="2022433" y="3277119"/>
            <a:ext cx="1327779" cy="461665"/>
          </a:xfrm>
          <a:prstGeom prst="rect">
            <a:avLst/>
          </a:prstGeom>
          <a:noFill/>
        </p:spPr>
        <p:txBody>
          <a:bodyPr wrap="square" rtlCol="0">
            <a:spAutoFit/>
          </a:bodyPr>
          <a:lstStyle/>
          <a:p>
            <a:r>
              <a:rPr kumimoji="1" lang="en-US" altLang="zh-CN" sz="1200" b="1" dirty="0" err="1">
                <a:solidFill>
                  <a:schemeClr val="accent1"/>
                </a:solidFill>
                <a:latin typeface="Times New Roman" panose="02020503050405090304" pitchFamily="18" charset="0"/>
                <a:cs typeface="Times New Roman" panose="02020503050405090304" pitchFamily="18" charset="0"/>
              </a:rPr>
              <a:t>Methylmalonyl</a:t>
            </a:r>
            <a:r>
              <a:rPr kumimoji="1" lang="en-US" altLang="zh-CN" sz="1200" b="1" dirty="0">
                <a:solidFill>
                  <a:schemeClr val="accent1"/>
                </a:solidFill>
                <a:latin typeface="Times New Roman" panose="02020503050405090304" pitchFamily="18" charset="0"/>
                <a:cs typeface="Times New Roman" panose="02020503050405090304" pitchFamily="18" charset="0"/>
              </a:rPr>
              <a:t>-CoA mutase</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310" name="文本框 5"/>
          <p:cNvSpPr txBox="1"/>
          <p:nvPr/>
        </p:nvSpPr>
        <p:spPr>
          <a:xfrm>
            <a:off x="2911195" y="2192777"/>
            <a:ext cx="1505540" cy="369332"/>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succinyl-CoA</a:t>
            </a:r>
            <a:endParaRPr kumimoji="1" lang="en-US" b="1" dirty="0">
              <a:latin typeface="Times New Roman" panose="02020503050405090304" pitchFamily="18" charset="0"/>
              <a:cs typeface="Times New Roman" panose="02020503050405090304" pitchFamily="18" charset="0"/>
            </a:endParaRPr>
          </a:p>
        </p:txBody>
      </p:sp>
      <p:sp>
        <p:nvSpPr>
          <p:cNvPr id="99" name="文本框 9">
            <a:hlinkClick r:id="rId16" tooltip="" action="ppaction://hlinksldjump"/>
          </p:cNvPr>
          <p:cNvSpPr txBox="1"/>
          <p:nvPr/>
        </p:nvSpPr>
        <p:spPr>
          <a:xfrm>
            <a:off x="9458806" y="3926690"/>
            <a:ext cx="251863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b="1" dirty="0">
                <a:solidFill>
                  <a:schemeClr val="accent6"/>
                </a:solidFill>
                <a:latin typeface="Times New Roman" panose="02020503050405090304" pitchFamily="18" charset="0"/>
                <a:cs typeface="Times New Roman" panose="02020503050405090304" pitchFamily="18" charset="0"/>
              </a:rPr>
              <a:t>Ketone bodies synthesis</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cxnSp>
        <p:nvCxnSpPr>
          <p:cNvPr id="100" name="Straight Arrow Connector 272"/>
          <p:cNvCxnSpPr>
            <a:endCxn id="99" idx="1"/>
          </p:cNvCxnSpPr>
          <p:nvPr/>
        </p:nvCxnSpPr>
        <p:spPr>
          <a:xfrm>
            <a:off x="8959677" y="4111356"/>
            <a:ext cx="4991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01" name="图片 100"/>
          <p:cNvPicPr>
            <a:picLocks noChangeAspect="1"/>
          </p:cNvPicPr>
          <p:nvPr/>
        </p:nvPicPr>
        <p:blipFill>
          <a:blip r:embed="rId17"/>
          <a:stretch>
            <a:fillRect/>
          </a:stretch>
        </p:blipFill>
        <p:spPr>
          <a:xfrm>
            <a:off x="2323528" y="1403676"/>
            <a:ext cx="319781" cy="326733"/>
          </a:xfrm>
          <a:prstGeom prst="rect">
            <a:avLst/>
          </a:prstGeom>
        </p:spPr>
      </p:pic>
      <p:cxnSp>
        <p:nvCxnSpPr>
          <p:cNvPr id="102" name="Straight Arrow Connector 92"/>
          <p:cNvCxnSpPr/>
          <p:nvPr/>
        </p:nvCxnSpPr>
        <p:spPr>
          <a:xfrm flipH="1">
            <a:off x="2668844" y="748309"/>
            <a:ext cx="858823" cy="6237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5" name="文本框 66">
            <a:hlinkClick r:id="rId11" tooltip="" action="ppaction://hlinksldjump"/>
          </p:cNvPr>
          <p:cNvSpPr txBox="1"/>
          <p:nvPr/>
        </p:nvSpPr>
        <p:spPr>
          <a:xfrm>
            <a:off x="2801434" y="387504"/>
            <a:ext cx="1763659" cy="369332"/>
          </a:xfrm>
          <a:prstGeom prst="rect">
            <a:avLst/>
          </a:prstGeom>
          <a:noFill/>
        </p:spPr>
        <p:txBody>
          <a:bodyPr wrap="square" rtlCol="0">
            <a:spAutoFit/>
          </a:bodyPr>
          <a:lstStyle>
            <a:defPPr>
              <a:defRPr lang="zh-CN"/>
            </a:defPPr>
            <a:lvl1pPr>
              <a:defRPr kumimoji="1" b="1">
                <a:solidFill>
                  <a:schemeClr val="accent2"/>
                </a:solidFill>
                <a:latin typeface="Times New Roman" panose="02020503050405090304" pitchFamily="18" charset="0"/>
                <a:cs typeface="Times New Roman" panose="02020503050405090304" pitchFamily="18" charset="0"/>
              </a:defRPr>
            </a:lvl1pPr>
          </a:lstStyle>
          <a:p>
            <a:r>
              <a:rPr lang="en-US" altLang="zh-CN" dirty="0"/>
              <a:t>Malonyl-CoA</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1077218"/>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acyl-CoA synthetase</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acid </a:t>
            </a:r>
            <a:r>
              <a:rPr kumimoji="1" lang="en-US" altLang="zh-CN" sz="3200" b="1" dirty="0" err="1">
                <a:solidFill>
                  <a:schemeClr val="accent1"/>
                </a:solidFill>
                <a:latin typeface="Times New Roman" panose="02020503050405090304" pitchFamily="18" charset="0"/>
                <a:cs typeface="Times New Roman" panose="02020503050405090304" pitchFamily="18" charset="0"/>
              </a:rPr>
              <a:t>thiokinase</a:t>
            </a:r>
            <a:r>
              <a:rPr kumimoji="1" lang="en-US" altLang="zh-CN" sz="3200" b="1" dirty="0">
                <a:solidFill>
                  <a:schemeClr val="accent1"/>
                </a:solidFill>
                <a:latin typeface="Times New Roman" panose="02020503050405090304" pitchFamily="18" charset="0"/>
                <a:cs typeface="Times New Roman" panose="02020503050405090304" pitchFamily="18" charset="0"/>
              </a:rPr>
              <a:t>)</a:t>
            </a:r>
            <a:endParaRPr kumimoji="1" lang="zh-CN" altLang="en-US" sz="3200" b="1" dirty="0">
              <a:solidFill>
                <a:schemeClr val="accent1"/>
              </a:solidFill>
              <a:latin typeface="Times New Roman" panose="02020503050405090304" pitchFamily="18" charset="0"/>
              <a:cs typeface="Times New Roman" panose="02020503050405090304" pitchFamily="18" charset="0"/>
            </a:endParaRPr>
          </a:p>
        </p:txBody>
      </p:sp>
      <p:pic>
        <p:nvPicPr>
          <p:cNvPr id="4" name="Picture 3" descr="Application&#10;&#10;Description automatically generated"/>
          <p:cNvPicPr>
            <a:picLocks noChangeAspect="1"/>
          </p:cNvPicPr>
          <p:nvPr/>
        </p:nvPicPr>
        <p:blipFill>
          <a:blip r:embed="rId1"/>
          <a:stretch>
            <a:fillRect/>
          </a:stretch>
        </p:blipFill>
        <p:spPr>
          <a:xfrm>
            <a:off x="595620" y="1392573"/>
            <a:ext cx="6133462" cy="5006085"/>
          </a:xfrm>
          <a:prstGeom prst="rect">
            <a:avLst/>
          </a:prstGeom>
        </p:spPr>
      </p:pic>
      <p:sp>
        <p:nvSpPr>
          <p:cNvPr id="5" name="Rectangle 4"/>
          <p:cNvSpPr/>
          <p:nvPr/>
        </p:nvSpPr>
        <p:spPr>
          <a:xfrm>
            <a:off x="3984771" y="4630098"/>
            <a:ext cx="291735" cy="218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7"/>
          <p:cNvSpPr/>
          <p:nvPr/>
        </p:nvSpPr>
        <p:spPr>
          <a:xfrm>
            <a:off x="5612299" y="1308684"/>
            <a:ext cx="5984081" cy="2585323"/>
          </a:xfrm>
          <a:prstGeom prst="rect">
            <a:avLst/>
          </a:prstGeom>
        </p:spPr>
        <p:txBody>
          <a:bodyPr wrap="square">
            <a:spAutoFit/>
          </a:bodyPr>
          <a:lstStyle/>
          <a:p>
            <a:r>
              <a:rPr lang="en-US" altLang="zh-CN" b="1" baseline="0" dirty="0">
                <a:solidFill>
                  <a:srgbClr val="FF0000"/>
                </a:solidFill>
                <a:latin typeface="Times New Roman" panose="02020503050405090304" pitchFamily="18" charset="0"/>
                <a:cs typeface="Times New Roman" panose="02020503050405090304" pitchFamily="18" charset="0"/>
              </a:rPr>
              <a:t>Fatty acyl-CoA synthetase (fatty acid </a:t>
            </a:r>
            <a:r>
              <a:rPr lang="en-US" altLang="zh-CN" b="1" baseline="0" dirty="0" err="1">
                <a:solidFill>
                  <a:srgbClr val="FF0000"/>
                </a:solidFill>
                <a:latin typeface="Times New Roman" panose="02020503050405090304" pitchFamily="18" charset="0"/>
                <a:cs typeface="Times New Roman" panose="02020503050405090304" pitchFamily="18" charset="0"/>
              </a:rPr>
              <a:t>thiokinase</a:t>
            </a:r>
            <a:r>
              <a:rPr lang="en-US" altLang="zh-CN" b="1" baseline="0" dirty="0">
                <a:solidFill>
                  <a:srgbClr val="FF0000"/>
                </a:solidFill>
                <a:latin typeface="Times New Roman" panose="02020503050405090304" pitchFamily="18" charset="0"/>
                <a:cs typeface="Times New Roman" panose="02020503050405090304" pitchFamily="18" charset="0"/>
              </a:rPr>
              <a:t>):</a:t>
            </a:r>
            <a:r>
              <a:rPr lang="en-US" altLang="zh-CN" b="1" baseline="0" dirty="0">
                <a:latin typeface="Times New Roman" panose="02020503050405090304" pitchFamily="18" charset="0"/>
                <a:cs typeface="Times New Roman" panose="02020503050405090304" pitchFamily="18" charset="0"/>
              </a:rPr>
              <a:t> </a:t>
            </a:r>
            <a:endParaRPr lang="en-US" altLang="zh-CN" b="1" baseline="0" dirty="0">
              <a:latin typeface="Times New Roman" panose="02020503050405090304" pitchFamily="18" charset="0"/>
              <a:cs typeface="Times New Roman" panose="02020503050405090304" pitchFamily="18" charset="0"/>
            </a:endParaRPr>
          </a:p>
          <a:p>
            <a:r>
              <a:rPr lang="en-US" altLang="zh-CN" b="1" baseline="0" dirty="0">
                <a:latin typeface="Times New Roman" panose="02020503050405090304" pitchFamily="18" charset="0"/>
                <a:cs typeface="Times New Roman" panose="02020503050405090304" pitchFamily="18" charset="0"/>
              </a:rPr>
              <a:t>a family of isozymes (different isozymes specific for fatty acids having short, intermediate, or long carbon chains) present in the outer mitochondrial membrane.</a:t>
            </a:r>
            <a:endParaRPr lang="en-US" altLang="zh-CN" b="1" baseline="0"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General reaction:</a:t>
            </a:r>
            <a:endParaRPr lang="en-US" altLang="zh-CN" b="1" dirty="0">
              <a:latin typeface="Times New Roman" panose="02020503050405090304" pitchFamily="18" charset="0"/>
              <a:cs typeface="Times New Roman" panose="02020503050405090304" pitchFamily="18" charset="0"/>
            </a:endParaRPr>
          </a:p>
          <a:p>
            <a:endParaRPr lang="en-US" altLang="zh-CN" b="1" baseline="0" dirty="0">
              <a:latin typeface="Times New Roman" panose="02020503050405090304" pitchFamily="18" charset="0"/>
              <a:cs typeface="Times New Roman" panose="02020503050405090304" pitchFamily="18" charset="0"/>
            </a:endParaRPr>
          </a:p>
          <a:p>
            <a:r>
              <a:rPr lang="en-US" altLang="zh-CN" b="1" baseline="0" dirty="0">
                <a:latin typeface="Times New Roman" panose="02020503050405090304" pitchFamily="18" charset="0"/>
                <a:cs typeface="Times New Roman" panose="02020503050405090304" pitchFamily="18" charset="0"/>
              </a:rPr>
              <a:t>Fatty </a:t>
            </a:r>
            <a:r>
              <a:rPr lang="en-US" altLang="zh-CN" b="1" baseline="0" dirty="0" err="1">
                <a:latin typeface="Times New Roman" panose="02020503050405090304" pitchFamily="18" charset="0"/>
                <a:cs typeface="Times New Roman" panose="02020503050405090304" pitchFamily="18" charset="0"/>
              </a:rPr>
              <a:t>acid+CoA</a:t>
            </a:r>
            <a:r>
              <a:rPr lang="en-US" altLang="zh-CN" b="1" dirty="0" err="1">
                <a:latin typeface="Times New Roman" panose="02020503050405090304" pitchFamily="18" charset="0"/>
                <a:cs typeface="Times New Roman" panose="02020503050405090304" pitchFamily="18" charset="0"/>
              </a:rPr>
              <a:t>+</a:t>
            </a:r>
            <a:r>
              <a:rPr lang="en-US" altLang="zh-CN" b="1" baseline="0" dirty="0" err="1">
                <a:latin typeface="Times New Roman" panose="02020503050405090304" pitchFamily="18" charset="0"/>
                <a:cs typeface="Times New Roman" panose="02020503050405090304" pitchFamily="18" charset="0"/>
              </a:rPr>
              <a:t>ATP</a:t>
            </a:r>
            <a:r>
              <a:rPr lang="en-US" altLang="zh-CN" b="1" dirty="0">
                <a:latin typeface="Times New Roman" panose="02020503050405090304" pitchFamily="18" charset="0"/>
                <a:cs typeface="Times New Roman" panose="02020503050405090304" pitchFamily="18" charset="0"/>
              </a:rPr>
              <a:t>               </a:t>
            </a:r>
            <a:r>
              <a:rPr lang="en-US" altLang="zh-CN" b="1" baseline="0" dirty="0">
                <a:latin typeface="Times New Roman" panose="02020503050405090304" pitchFamily="18" charset="0"/>
                <a:cs typeface="Times New Roman" panose="02020503050405090304" pitchFamily="18" charset="0"/>
              </a:rPr>
              <a:t>fatty </a:t>
            </a:r>
            <a:r>
              <a:rPr lang="en-US" altLang="zh-CN" b="1" baseline="0" dirty="0" err="1">
                <a:latin typeface="Times New Roman" panose="02020503050405090304" pitchFamily="18" charset="0"/>
                <a:cs typeface="Times New Roman" panose="02020503050405090304" pitchFamily="18" charset="0"/>
              </a:rPr>
              <a:t>acyl</a:t>
            </a:r>
            <a:r>
              <a:rPr lang="en-US" altLang="zh-CN" b="1" dirty="0" err="1">
                <a:latin typeface="Times New Roman" panose="02020503050405090304" pitchFamily="18" charset="0"/>
                <a:cs typeface="Times New Roman" panose="02020503050405090304" pitchFamily="18" charset="0"/>
              </a:rPr>
              <a:t>+</a:t>
            </a:r>
            <a:r>
              <a:rPr lang="en-US" altLang="zh-CN" b="1" baseline="0" dirty="0" err="1">
                <a:latin typeface="Times New Roman" panose="02020503050405090304" pitchFamily="18" charset="0"/>
                <a:cs typeface="Times New Roman" panose="02020503050405090304" pitchFamily="18" charset="0"/>
              </a:rPr>
              <a:t>CoA+AMP+PPi</a:t>
            </a:r>
            <a:r>
              <a:rPr lang="en-US" altLang="zh-CN" b="1" baseline="0" dirty="0">
                <a:latin typeface="Times New Roman" panose="02020503050405090304" pitchFamily="18" charset="0"/>
                <a:cs typeface="Times New Roman" panose="02020503050405090304" pitchFamily="18" charset="0"/>
              </a:rPr>
              <a:t> </a:t>
            </a:r>
            <a:endParaRPr lang="en-US" altLang="zh-CN" b="1" baseline="0" dirty="0">
              <a:latin typeface="Times New Roman" panose="02020503050405090304" pitchFamily="18" charset="0"/>
              <a:cs typeface="Times New Roman" panose="02020503050405090304" pitchFamily="18" charset="0"/>
            </a:endParaRPr>
          </a:p>
          <a:p>
            <a:endParaRPr lang="en-US" altLang="zh-CN" b="1" baseline="0" dirty="0">
              <a:latin typeface="Times New Roman" panose="02020503050405090304" pitchFamily="18" charset="0"/>
              <a:cs typeface="Times New Roman" panose="02020503050405090304" pitchFamily="18" charset="0"/>
            </a:endParaRPr>
          </a:p>
        </p:txBody>
      </p:sp>
      <p:grpSp>
        <p:nvGrpSpPr>
          <p:cNvPr id="7" name="组合 193"/>
          <p:cNvGrpSpPr/>
          <p:nvPr/>
        </p:nvGrpSpPr>
        <p:grpSpPr>
          <a:xfrm>
            <a:off x="7889865" y="3349433"/>
            <a:ext cx="714474" cy="159133"/>
            <a:chOff x="2636106" y="516231"/>
            <a:chExt cx="913918" cy="147344"/>
          </a:xfrm>
        </p:grpSpPr>
        <p:cxnSp>
          <p:nvCxnSpPr>
            <p:cNvPr id="8" name="直线连接符 194"/>
            <p:cNvCxnSpPr/>
            <p:nvPr/>
          </p:nvCxnSpPr>
          <p:spPr>
            <a:xfrm>
              <a:off x="2638853" y="572860"/>
              <a:ext cx="911171" cy="0"/>
            </a:xfrm>
            <a:prstGeom prst="line">
              <a:avLst/>
            </a:prstGeom>
            <a:ln w="15875" cmpd="sng">
              <a:tailEnd type="none"/>
            </a:ln>
          </p:spPr>
          <p:style>
            <a:lnRef idx="1">
              <a:schemeClr val="dk1"/>
            </a:lnRef>
            <a:fillRef idx="0">
              <a:schemeClr val="dk1"/>
            </a:fillRef>
            <a:effectRef idx="0">
              <a:schemeClr val="dk1"/>
            </a:effectRef>
            <a:fontRef idx="minor">
              <a:schemeClr val="tx1"/>
            </a:fontRef>
          </p:style>
        </p:cxnSp>
        <p:cxnSp>
          <p:nvCxnSpPr>
            <p:cNvPr id="9" name="直线连接符 195"/>
            <p:cNvCxnSpPr/>
            <p:nvPr/>
          </p:nvCxnSpPr>
          <p:spPr>
            <a:xfrm>
              <a:off x="2636106" y="608726"/>
              <a:ext cx="911171" cy="0"/>
            </a:xfrm>
            <a:prstGeom prst="line">
              <a:avLst/>
            </a:prstGeom>
            <a:ln w="15875">
              <a:tailEnd type="none"/>
            </a:ln>
          </p:spPr>
          <p:style>
            <a:lnRef idx="1">
              <a:schemeClr val="dk1"/>
            </a:lnRef>
            <a:fillRef idx="0">
              <a:schemeClr val="dk1"/>
            </a:fillRef>
            <a:effectRef idx="0">
              <a:schemeClr val="dk1"/>
            </a:effectRef>
            <a:fontRef idx="minor">
              <a:schemeClr val="tx1"/>
            </a:fontRef>
          </p:style>
        </p:cxnSp>
        <p:cxnSp>
          <p:nvCxnSpPr>
            <p:cNvPr id="10" name="直线连接符 196"/>
            <p:cNvCxnSpPr/>
            <p:nvPr/>
          </p:nvCxnSpPr>
          <p:spPr>
            <a:xfrm>
              <a:off x="2638853" y="606425"/>
              <a:ext cx="53975" cy="57150"/>
            </a:xfrm>
            <a:prstGeom prst="line">
              <a:avLst/>
            </a:prstGeom>
            <a:ln w="15875" cmpd="sng">
              <a:tailEnd type="none"/>
            </a:ln>
          </p:spPr>
          <p:style>
            <a:lnRef idx="1">
              <a:schemeClr val="dk1"/>
            </a:lnRef>
            <a:fillRef idx="0">
              <a:schemeClr val="dk1"/>
            </a:fillRef>
            <a:effectRef idx="0">
              <a:schemeClr val="dk1"/>
            </a:effectRef>
            <a:fontRef idx="minor">
              <a:schemeClr val="tx1"/>
            </a:fontRef>
          </p:style>
        </p:cxnSp>
        <p:cxnSp>
          <p:nvCxnSpPr>
            <p:cNvPr id="11" name="直线连接符 197"/>
            <p:cNvCxnSpPr/>
            <p:nvPr/>
          </p:nvCxnSpPr>
          <p:spPr>
            <a:xfrm>
              <a:off x="3495691" y="516231"/>
              <a:ext cx="53975" cy="57150"/>
            </a:xfrm>
            <a:prstGeom prst="line">
              <a:avLst/>
            </a:prstGeom>
            <a:ln w="15875" cmpd="sng">
              <a:tailEnd type="none"/>
            </a:ln>
          </p:spPr>
          <p:style>
            <a:lnRef idx="1">
              <a:schemeClr val="dk1"/>
            </a:lnRef>
            <a:fillRef idx="0">
              <a:schemeClr val="dk1"/>
            </a:fillRef>
            <a:effectRef idx="0">
              <a:schemeClr val="dk1"/>
            </a:effectRef>
            <a:fontRef idx="minor">
              <a:schemeClr val="tx1"/>
            </a:fontRef>
          </p:style>
        </p:cxnSp>
      </p:grpSp>
      <p:pic>
        <p:nvPicPr>
          <p:cNvPr id="3073" name="Picture 1" descr="page702image167904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62100" cy="685800"/>
          </a:xfrm>
          <a:prstGeom prst="rect">
            <a:avLst/>
          </a:prstGeom>
          <a:noFill/>
          <a:extLst>
            <a:ext uri="{909E8E84-426E-40DD-AFC4-6F175D3DCCD1}">
              <a14:hiddenFill xmlns:a14="http://schemas.microsoft.com/office/drawing/2010/main">
                <a:solidFill>
                  <a:srgbClr val="FFFFFF"/>
                </a:solidFill>
              </a14:hiddenFill>
            </a:ext>
          </a:extLst>
        </p:spPr>
      </p:pic>
      <p:sp>
        <p:nvSpPr>
          <p:cNvPr id="13"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Carnitine acyltransferase I &amp; II</a:t>
            </a:r>
            <a:endParaRPr kumimoji="1" lang="zh-CN" altLang="en-US" sz="3200" b="1" dirty="0">
              <a:solidFill>
                <a:schemeClr val="accent1"/>
              </a:solidFill>
              <a:latin typeface="Times New Roman" panose="02020503050405090304" pitchFamily="18" charset="0"/>
              <a:cs typeface="Times New Roman" panose="02020503050405090304" pitchFamily="18" charset="0"/>
            </a:endParaRPr>
          </a:p>
        </p:txBody>
      </p:sp>
      <p:sp>
        <p:nvSpPr>
          <p:cNvPr id="3" name="操作按钮: 后退或上一个 11">
            <a:hlinkClick r:id="rId1"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4" name="矩形 7"/>
          <p:cNvSpPr/>
          <p:nvPr/>
        </p:nvSpPr>
        <p:spPr>
          <a:xfrm>
            <a:off x="549869" y="2463102"/>
            <a:ext cx="5984081" cy="646331"/>
          </a:xfrm>
          <a:prstGeom prst="rect">
            <a:avLst/>
          </a:prstGeom>
        </p:spPr>
        <p:txBody>
          <a:bodyPr wrap="square">
            <a:spAutoFit/>
          </a:bodyPr>
          <a:lstStyle/>
          <a:p>
            <a:r>
              <a:rPr lang="en-US" altLang="zh-CN" b="1" baseline="0" dirty="0">
                <a:solidFill>
                  <a:srgbClr val="FF0000"/>
                </a:solidFill>
                <a:latin typeface="Times New Roman" panose="02020503050405090304" pitchFamily="18" charset="0"/>
                <a:cs typeface="Times New Roman" panose="02020503050405090304" pitchFamily="18" charset="0"/>
              </a:rPr>
              <a:t>Carnitine acyltransferase I:</a:t>
            </a:r>
            <a:endParaRPr lang="en-US" altLang="zh-CN" b="1" baseline="0" dirty="0">
              <a:latin typeface="Times New Roman" panose="02020503050405090304" pitchFamily="18" charset="0"/>
              <a:cs typeface="Times New Roman" panose="02020503050405090304" pitchFamily="18" charset="0"/>
            </a:endParaRPr>
          </a:p>
          <a:p>
            <a:r>
              <a:rPr lang="en-US" altLang="zh-CN" b="1" baseline="0" dirty="0">
                <a:latin typeface="Times New Roman" panose="02020503050405090304" pitchFamily="18" charset="0"/>
                <a:cs typeface="Times New Roman" panose="02020503050405090304" pitchFamily="18" charset="0"/>
              </a:rPr>
              <a:t>Located on the outer membrane of mitochondria</a:t>
            </a:r>
            <a:endParaRPr lang="en-US" altLang="zh-CN" b="1" baseline="0" dirty="0">
              <a:latin typeface="Times New Roman" panose="02020503050405090304" pitchFamily="18" charset="0"/>
              <a:cs typeface="Times New Roman" panose="02020503050405090304" pitchFamily="18" charset="0"/>
            </a:endParaRPr>
          </a:p>
        </p:txBody>
      </p:sp>
      <p:pic>
        <p:nvPicPr>
          <p:cNvPr id="6" name="Picture 5" descr="A picture containing box and whisker chart&#10;&#10;Description automatically generated"/>
          <p:cNvPicPr>
            <a:picLocks noChangeAspect="1"/>
          </p:cNvPicPr>
          <p:nvPr/>
        </p:nvPicPr>
        <p:blipFill>
          <a:blip r:embed="rId2"/>
          <a:stretch>
            <a:fillRect/>
          </a:stretch>
        </p:blipFill>
        <p:spPr>
          <a:xfrm>
            <a:off x="549869" y="668830"/>
            <a:ext cx="4994987" cy="1627069"/>
          </a:xfrm>
          <a:prstGeom prst="rect">
            <a:avLst/>
          </a:prstGeom>
        </p:spPr>
      </p:pic>
      <p:sp>
        <p:nvSpPr>
          <p:cNvPr id="7" name="矩形 7"/>
          <p:cNvSpPr/>
          <p:nvPr/>
        </p:nvSpPr>
        <p:spPr>
          <a:xfrm>
            <a:off x="5544856" y="836033"/>
            <a:ext cx="5984081" cy="646331"/>
          </a:xfrm>
          <a:prstGeom prst="rect">
            <a:avLst/>
          </a:prstGeom>
        </p:spPr>
        <p:txBody>
          <a:bodyPr wrap="square">
            <a:spAutoFit/>
          </a:bodyPr>
          <a:lstStyle/>
          <a:p>
            <a:r>
              <a:rPr lang="en-US" altLang="zh-CN" b="1" baseline="0" dirty="0">
                <a:solidFill>
                  <a:srgbClr val="FF0000"/>
                </a:solidFill>
                <a:latin typeface="Times New Roman" panose="02020503050405090304" pitchFamily="18" charset="0"/>
                <a:cs typeface="Times New Roman" panose="02020503050405090304" pitchFamily="18" charset="0"/>
              </a:rPr>
              <a:t>Carnitine: </a:t>
            </a:r>
            <a:r>
              <a:rPr lang="en-US" altLang="zh-CN" b="1" baseline="0" dirty="0">
                <a:latin typeface="Times New Roman" panose="02020503050405090304" pitchFamily="18" charset="0"/>
                <a:cs typeface="Times New Roman" panose="02020503050405090304" pitchFamily="18" charset="0"/>
              </a:rPr>
              <a:t>binds to acyl groups via the hydroxyl group </a:t>
            </a:r>
            <a:endParaRPr lang="en-US" altLang="zh-CN" b="1" baseline="0" dirty="0">
              <a:latin typeface="Times New Roman" panose="02020503050405090304" pitchFamily="18" charset="0"/>
              <a:cs typeface="Times New Roman" panose="02020503050405090304" pitchFamily="18" charset="0"/>
            </a:endParaRPr>
          </a:p>
          <a:p>
            <a:r>
              <a:rPr lang="en-US" altLang="zh-CN" b="1" baseline="0" dirty="0">
                <a:latin typeface="Times New Roman" panose="02020503050405090304" pitchFamily="18" charset="0"/>
                <a:cs typeface="Times New Roman" panose="02020503050405090304" pitchFamily="18" charset="0"/>
              </a:rPr>
              <a:t> </a:t>
            </a:r>
            <a:endParaRPr lang="en-US" altLang="zh-CN" b="1" baseline="0" dirty="0">
              <a:latin typeface="Times New Roman" panose="02020503050405090304" pitchFamily="18" charset="0"/>
              <a:cs typeface="Times New Roman" panose="02020503050405090304" pitchFamily="18" charset="0"/>
            </a:endParaRPr>
          </a:p>
        </p:txBody>
      </p:sp>
      <p:sp>
        <p:nvSpPr>
          <p:cNvPr id="9" name="矩形 7"/>
          <p:cNvSpPr/>
          <p:nvPr/>
        </p:nvSpPr>
        <p:spPr>
          <a:xfrm>
            <a:off x="549867" y="3191327"/>
            <a:ext cx="5984081" cy="1200329"/>
          </a:xfrm>
          <a:prstGeom prst="rect">
            <a:avLst/>
          </a:prstGeom>
        </p:spPr>
        <p:txBody>
          <a:bodyPr wrap="square">
            <a:spAutoFit/>
          </a:bodyPr>
          <a:lstStyle/>
          <a:p>
            <a:r>
              <a:rPr lang="en-US" altLang="zh-CN" b="1" baseline="0" dirty="0">
                <a:solidFill>
                  <a:srgbClr val="FF0000"/>
                </a:solidFill>
                <a:latin typeface="Times New Roman" panose="02020503050405090304" pitchFamily="18" charset="0"/>
                <a:cs typeface="Times New Roman" panose="02020503050405090304" pitchFamily="18" charset="0"/>
              </a:rPr>
              <a:t>Carnitine acyltransferase II:</a:t>
            </a:r>
            <a:endParaRPr lang="en-US" altLang="zh-CN" b="1" baseline="0" dirty="0">
              <a:latin typeface="Times New Roman" panose="02020503050405090304" pitchFamily="18" charset="0"/>
              <a:cs typeface="Times New Roman" panose="02020503050405090304" pitchFamily="18" charset="0"/>
            </a:endParaRPr>
          </a:p>
          <a:p>
            <a:r>
              <a:rPr lang="en-US" altLang="zh-CN" b="1" baseline="0" dirty="0">
                <a:latin typeface="Times New Roman" panose="02020503050405090304" pitchFamily="18" charset="0"/>
                <a:cs typeface="Times New Roman" panose="02020503050405090304" pitchFamily="18" charset="0"/>
              </a:rPr>
              <a:t>Located on the inner membrane of mitochondria</a:t>
            </a:r>
            <a:endParaRPr lang="en-US" altLang="zh-CN" b="1" baseline="0"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baseline="0" dirty="0">
                <a:latin typeface="Times New Roman" panose="02020503050405090304" pitchFamily="18" charset="0"/>
                <a:cs typeface="Times New Roman" panose="02020503050405090304" pitchFamily="18" charset="0"/>
              </a:rPr>
              <a:t>The two CoA-SH pools are actually separated.</a:t>
            </a:r>
            <a:endParaRPr lang="en-US" altLang="zh-CN" b="1" baseline="0" dirty="0">
              <a:latin typeface="Times New Roman" panose="02020503050405090304" pitchFamily="18" charset="0"/>
              <a:cs typeface="Times New Roman" panose="02020503050405090304" pitchFamily="18" charset="0"/>
            </a:endParaRPr>
          </a:p>
        </p:txBody>
      </p:sp>
      <p:sp>
        <p:nvSpPr>
          <p:cNvPr id="10" name="矩形 7"/>
          <p:cNvSpPr/>
          <p:nvPr/>
        </p:nvSpPr>
        <p:spPr>
          <a:xfrm>
            <a:off x="549867" y="4562370"/>
            <a:ext cx="5984081" cy="646331"/>
          </a:xfrm>
          <a:prstGeom prst="rect">
            <a:avLst/>
          </a:prstGeom>
        </p:spPr>
        <p:txBody>
          <a:bodyPr wrap="square">
            <a:spAutoFit/>
          </a:bodyPr>
          <a:lstStyle/>
          <a:p>
            <a:r>
              <a:rPr lang="en-US" altLang="zh-CN" b="1" baseline="0" dirty="0">
                <a:latin typeface="Times New Roman" panose="02020503050405090304" pitchFamily="18" charset="0"/>
                <a:cs typeface="Times New Roman" panose="02020503050405090304" pitchFamily="18" charset="0"/>
              </a:rPr>
              <a:t>This entering step is the rate-limiting step for fatty acid oxidation.</a:t>
            </a:r>
            <a:endParaRPr lang="en-US" altLang="zh-CN" b="1" baseline="0" dirty="0">
              <a:latin typeface="Times New Roman" panose="02020503050405090304" pitchFamily="18" charset="0"/>
              <a:cs typeface="Times New Roman" panose="02020503050405090304" pitchFamily="18"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144" y="1401101"/>
            <a:ext cx="4780780" cy="47807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Coenzyme B12 </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sp>
        <p:nvSpPr>
          <p:cNvPr id="4" name="操作按钮: 后退或上一个 11">
            <a:hlinkClick r:id="rId1"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5" name="图片 4" descr="图表, 雷达图&#10;&#10;描述已自动生成"/>
          <p:cNvPicPr>
            <a:picLocks noChangeAspect="1"/>
          </p:cNvPicPr>
          <p:nvPr/>
        </p:nvPicPr>
        <p:blipFill rotWithShape="1">
          <a:blip r:embed="rId2"/>
          <a:srcRect l="-808" t="23917" b="1"/>
          <a:stretch>
            <a:fillRect/>
          </a:stretch>
        </p:blipFill>
        <p:spPr>
          <a:xfrm>
            <a:off x="950727" y="668830"/>
            <a:ext cx="4479056" cy="6105115"/>
          </a:xfrm>
          <a:prstGeom prst="rect">
            <a:avLst/>
          </a:prstGeom>
        </p:spPr>
      </p:pic>
      <p:sp>
        <p:nvSpPr>
          <p:cNvPr id="6" name="矩形 7"/>
          <p:cNvSpPr/>
          <p:nvPr/>
        </p:nvSpPr>
        <p:spPr>
          <a:xfrm>
            <a:off x="5612299" y="1308684"/>
            <a:ext cx="5984081" cy="4524315"/>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Coenzyme B12 (cyanocobalamin):</a:t>
            </a:r>
            <a:endParaRPr lang="en-US" altLang="zh-CN" b="1" dirty="0">
              <a:solidFill>
                <a:srgbClr val="FF0000"/>
              </a:solidFill>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Coenzyme B12 is the cofactor form of vitamin B12.</a:t>
            </a:r>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The complex corrin ring system of vitamin, to which cobalt (as Co</a:t>
            </a:r>
            <a:r>
              <a:rPr lang="en-US" altLang="zh-CN" b="1" baseline="30000" dirty="0">
                <a:latin typeface="Times New Roman" panose="02020503050405090304" pitchFamily="18" charset="0"/>
                <a:cs typeface="Times New Roman" panose="02020503050405090304" pitchFamily="18" charset="0"/>
              </a:rPr>
              <a:t>3+</a:t>
            </a:r>
            <a:r>
              <a:rPr lang="en-US" altLang="zh-CN" b="1" dirty="0">
                <a:latin typeface="Times New Roman" panose="02020503050405090304" pitchFamily="18" charset="0"/>
                <a:cs typeface="Times New Roman" panose="02020503050405090304" pitchFamily="18" charset="0"/>
              </a:rPr>
              <a:t>) is coordinated, is chemically related to the porphyrin ring system of heme and heme proteins. </a:t>
            </a:r>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In 5’-deoxyadenosyl-cobalamin, the </a:t>
            </a:r>
            <a:r>
              <a:rPr lang="en-US" altLang="zh-CN" b="1" dirty="0">
                <a:solidFill>
                  <a:schemeClr val="accent6"/>
                </a:solidFill>
                <a:latin typeface="Times New Roman" panose="02020503050405090304" pitchFamily="18" charset="0"/>
                <a:cs typeface="Times New Roman" panose="02020503050405090304" pitchFamily="18" charset="0"/>
              </a:rPr>
              <a:t>cofactor for </a:t>
            </a:r>
            <a:r>
              <a:rPr lang="en-US" altLang="zh-CN" b="1" dirty="0" err="1">
                <a:solidFill>
                  <a:schemeClr val="accent6"/>
                </a:solidFill>
                <a:latin typeface="Times New Roman" panose="02020503050405090304" pitchFamily="18" charset="0"/>
                <a:cs typeface="Times New Roman" panose="02020503050405090304" pitchFamily="18" charset="0"/>
              </a:rPr>
              <a:t>methylmalonyl</a:t>
            </a:r>
            <a:r>
              <a:rPr lang="en-US" altLang="zh-CN" b="1" dirty="0">
                <a:solidFill>
                  <a:schemeClr val="accent6"/>
                </a:solidFill>
                <a:latin typeface="Times New Roman" panose="02020503050405090304" pitchFamily="18" charset="0"/>
                <a:cs typeface="Times New Roman" panose="02020503050405090304" pitchFamily="18" charset="0"/>
              </a:rPr>
              <a:t>-CoA mutase</a:t>
            </a:r>
            <a:r>
              <a:rPr lang="en-US" altLang="zh-CN" b="1" dirty="0">
                <a:latin typeface="Times New Roman" panose="02020503050405090304" pitchFamily="18" charset="0"/>
                <a:cs typeface="Times New Roman" panose="02020503050405090304" pitchFamily="18" charset="0"/>
              </a:rPr>
              <a:t>, the </a:t>
            </a:r>
            <a:r>
              <a:rPr lang="en-US" altLang="zh-CN" b="1" dirty="0" err="1">
                <a:latin typeface="Times New Roman" panose="02020503050405090304" pitchFamily="18" charset="0"/>
                <a:cs typeface="Times New Roman" panose="02020503050405090304" pitchFamily="18" charset="0"/>
              </a:rPr>
              <a:t>cyano</a:t>
            </a:r>
            <a:r>
              <a:rPr lang="en-US" altLang="zh-CN" b="1" dirty="0">
                <a:latin typeface="Times New Roman" panose="02020503050405090304" pitchFamily="18" charset="0"/>
                <a:cs typeface="Times New Roman" panose="02020503050405090304" pitchFamily="18" charset="0"/>
              </a:rPr>
              <a:t> group is replaced C</a:t>
            </a:r>
            <a:br>
              <a:rPr lang="en-US" altLang="zh-CN" b="1" dirty="0">
                <a:latin typeface="Times New Roman" panose="02020503050405090304" pitchFamily="18" charset="0"/>
                <a:cs typeface="Times New Roman" panose="02020503050405090304" pitchFamily="18" charset="0"/>
              </a:rPr>
            </a:br>
            <a:r>
              <a:rPr lang="en-US" altLang="zh-CN" b="1" dirty="0">
                <a:latin typeface="Times New Roman" panose="02020503050405090304" pitchFamily="18" charset="0"/>
                <a:cs typeface="Times New Roman" panose="02020503050405090304" pitchFamily="18" charset="0"/>
              </a:rPr>
              <a:t>by the 5’-deoxyadenosyl group.</a:t>
            </a:r>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Catalyzes hydrogen exchange. </a:t>
            </a:r>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 </a:t>
            </a:r>
            <a:endParaRPr lang="en-US" altLang="zh-CN" b="1" dirty="0">
              <a:latin typeface="Times New Roman" panose="02020503050405090304" pitchFamily="18" charset="0"/>
              <a:cs typeface="Times New Roman" panose="02020503050405090304" pitchFamily="18" charset="0"/>
            </a:endParaRPr>
          </a:p>
          <a:p>
            <a:endParaRPr lang="en-US" altLang="zh-CN" b="1" baseline="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
          <p:cNvPicPr>
            <a:picLocks noChangeAspect="1"/>
          </p:cNvPicPr>
          <p:nvPr/>
        </p:nvPicPr>
        <p:blipFill>
          <a:blip r:embed="rId1">
            <a:alphaModFix amt="70000"/>
          </a:blip>
          <a:stretch>
            <a:fillRect/>
          </a:stretch>
        </p:blipFill>
        <p:spPr>
          <a:xfrm>
            <a:off x="-124583" y="403938"/>
            <a:ext cx="12347955" cy="6481558"/>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Ketone bodies synthesis and break-down</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sp>
        <p:nvSpPr>
          <p:cNvPr id="4" name="操作按钮: 后退或上一个 11">
            <a:hlinkClick r:id="rId2"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6" name="文本框 5"/>
          <p:cNvSpPr txBox="1"/>
          <p:nvPr/>
        </p:nvSpPr>
        <p:spPr>
          <a:xfrm>
            <a:off x="3396150" y="824678"/>
            <a:ext cx="1460656"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2 acetyl-CoA</a:t>
            </a:r>
            <a:endParaRPr kumimoji="1" lang="zh-CN" altLang="en-US" b="1" dirty="0">
              <a:latin typeface="Times New Roman" panose="02020503050405090304" pitchFamily="18" charset="0"/>
              <a:cs typeface="Times New Roman" panose="02020503050405090304" pitchFamily="18" charset="0"/>
            </a:endParaRPr>
          </a:p>
        </p:txBody>
      </p:sp>
      <p:cxnSp>
        <p:nvCxnSpPr>
          <p:cNvPr id="7" name="直线箭头连接符 6"/>
          <p:cNvCxnSpPr>
            <a:stCxn id="6" idx="2"/>
            <a:endCxn id="13" idx="0"/>
          </p:cNvCxnSpPr>
          <p:nvPr/>
        </p:nvCxnSpPr>
        <p:spPr>
          <a:xfrm flipH="1">
            <a:off x="4123940" y="1194010"/>
            <a:ext cx="2538" cy="6921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直线箭头连接符 8"/>
          <p:cNvCxnSpPr/>
          <p:nvPr/>
        </p:nvCxnSpPr>
        <p:spPr>
          <a:xfrm flipV="1">
            <a:off x="4018062" y="1194010"/>
            <a:ext cx="0" cy="6540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弧 106"/>
          <p:cNvSpPr/>
          <p:nvPr/>
        </p:nvSpPr>
        <p:spPr>
          <a:xfrm flipH="1">
            <a:off x="4123940" y="1194010"/>
            <a:ext cx="548100" cy="515623"/>
          </a:xfrm>
          <a:prstGeom prst="arc">
            <a:avLst>
              <a:gd name="adj1" fmla="val 21547461"/>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2" name="文本框 108"/>
          <p:cNvSpPr txBox="1"/>
          <p:nvPr/>
        </p:nvSpPr>
        <p:spPr>
          <a:xfrm>
            <a:off x="4302387" y="1563342"/>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3" name="文本框 12"/>
          <p:cNvSpPr txBox="1"/>
          <p:nvPr/>
        </p:nvSpPr>
        <p:spPr>
          <a:xfrm>
            <a:off x="3198045" y="1886120"/>
            <a:ext cx="1851789" cy="369332"/>
          </a:xfrm>
          <a:prstGeom prst="rect">
            <a:avLst/>
          </a:prstGeom>
          <a:noFill/>
        </p:spPr>
        <p:txBody>
          <a:bodyPr wrap="none" rtlCol="0">
            <a:spAutoFit/>
          </a:bodyPr>
          <a:lstStyle/>
          <a:p>
            <a:pPr algn="l"/>
            <a:r>
              <a:rPr kumimoji="1" lang="en-US" altLang="zh-CN" b="1" dirty="0" err="1">
                <a:latin typeface="Times New Roman" panose="02020503050405090304" pitchFamily="18" charset="0"/>
                <a:cs typeface="Times New Roman" panose="02020503050405090304" pitchFamily="18" charset="0"/>
              </a:rPr>
              <a:t>Acetoacetyl</a:t>
            </a:r>
            <a:r>
              <a:rPr kumimoji="1" lang="en-US" altLang="zh-CN" b="1" dirty="0">
                <a:latin typeface="Times New Roman" panose="02020503050405090304" pitchFamily="18" charset="0"/>
                <a:cs typeface="Times New Roman" panose="02020503050405090304" pitchFamily="18" charset="0"/>
              </a:rPr>
              <a:t>-CoA</a:t>
            </a:r>
            <a:endParaRPr kumimoji="1" lang="zh-CN" altLang="en-US" b="1" dirty="0">
              <a:latin typeface="Times New Roman" panose="02020503050405090304" pitchFamily="18" charset="0"/>
              <a:cs typeface="Times New Roman" panose="02020503050405090304" pitchFamily="18" charset="0"/>
            </a:endParaRPr>
          </a:p>
        </p:txBody>
      </p:sp>
      <p:cxnSp>
        <p:nvCxnSpPr>
          <p:cNvPr id="15" name="直线箭头连接符 14"/>
          <p:cNvCxnSpPr>
            <a:stCxn id="13" idx="2"/>
            <a:endCxn id="22" idx="0"/>
          </p:cNvCxnSpPr>
          <p:nvPr/>
        </p:nvCxnSpPr>
        <p:spPr>
          <a:xfrm flipH="1">
            <a:off x="4123939" y="2255452"/>
            <a:ext cx="1" cy="6279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弧 106"/>
          <p:cNvSpPr/>
          <p:nvPr/>
        </p:nvSpPr>
        <p:spPr>
          <a:xfrm flipH="1">
            <a:off x="4123940" y="2221261"/>
            <a:ext cx="548100" cy="515623"/>
          </a:xfrm>
          <a:prstGeom prst="arc">
            <a:avLst>
              <a:gd name="adj1" fmla="val 18083335"/>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8" name="文本框 108"/>
          <p:cNvSpPr txBox="1"/>
          <p:nvPr/>
        </p:nvSpPr>
        <p:spPr>
          <a:xfrm>
            <a:off x="4302386" y="2598384"/>
            <a:ext cx="74744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9" name="文本框 108"/>
          <p:cNvSpPr txBox="1"/>
          <p:nvPr/>
        </p:nvSpPr>
        <p:spPr>
          <a:xfrm>
            <a:off x="4229703" y="2155907"/>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Acetyl-CoA+H</a:t>
            </a:r>
            <a:r>
              <a:rPr kumimoji="1" lang="en-US" altLang="zh-CN" sz="1200" b="1" baseline="-25000" dirty="0">
                <a:latin typeface="Times New Roman" panose="02020503050405090304" pitchFamily="18" charset="0"/>
                <a:cs typeface="Times New Roman" panose="02020503050405090304" pitchFamily="18" charset="0"/>
              </a:rPr>
              <a:t>2</a:t>
            </a:r>
            <a:r>
              <a:rPr kumimoji="1" lang="en-US" altLang="zh-CN" sz="1200" b="1" dirty="0">
                <a:latin typeface="Times New Roman" panose="02020503050405090304" pitchFamily="18" charset="0"/>
                <a:cs typeface="Times New Roman" panose="02020503050405090304" pitchFamily="18" charset="0"/>
              </a:rPr>
              <a:t>O</a:t>
            </a:r>
            <a:endParaRPr kumimoji="1" lang="zh-CN" altLang="en-US" sz="1200" b="1" dirty="0">
              <a:latin typeface="Times New Roman" panose="02020503050405090304" pitchFamily="18" charset="0"/>
              <a:cs typeface="Times New Roman" panose="02020503050405090304" pitchFamily="18" charset="0"/>
            </a:endParaRPr>
          </a:p>
        </p:txBody>
      </p:sp>
      <p:sp>
        <p:nvSpPr>
          <p:cNvPr id="20" name="文本框 129"/>
          <p:cNvSpPr txBox="1"/>
          <p:nvPr/>
        </p:nvSpPr>
        <p:spPr>
          <a:xfrm>
            <a:off x="3334835" y="1401856"/>
            <a:ext cx="1327779" cy="276999"/>
          </a:xfrm>
          <a:prstGeom prst="rect">
            <a:avLst/>
          </a:prstGeom>
          <a:noFill/>
        </p:spPr>
        <p:txBody>
          <a:bodyPr wrap="square" rtlCol="0">
            <a:spAutoFit/>
          </a:bodyPr>
          <a:lstStyle/>
          <a:p>
            <a:r>
              <a:rPr kumimoji="1" lang="en-US" altLang="zh-CN" sz="1200" b="1" dirty="0" err="1">
                <a:solidFill>
                  <a:schemeClr val="accent1"/>
                </a:solidFill>
                <a:latin typeface="Times New Roman" panose="02020503050405090304" pitchFamily="18" charset="0"/>
                <a:cs typeface="Times New Roman" panose="02020503050405090304" pitchFamily="18" charset="0"/>
              </a:rPr>
              <a:t>thiolase</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21" name="文本框 129"/>
          <p:cNvSpPr txBox="1"/>
          <p:nvPr/>
        </p:nvSpPr>
        <p:spPr>
          <a:xfrm>
            <a:off x="3181205" y="2317552"/>
            <a:ext cx="925768"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HMG-CoA synthase</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22" name="文本框 21"/>
          <p:cNvSpPr txBox="1"/>
          <p:nvPr/>
        </p:nvSpPr>
        <p:spPr>
          <a:xfrm>
            <a:off x="2376225" y="2883385"/>
            <a:ext cx="3495428" cy="646331"/>
          </a:xfrm>
          <a:prstGeom prst="rect">
            <a:avLst/>
          </a:prstGeom>
          <a:noFill/>
        </p:spPr>
        <p:txBody>
          <a:bodyPr wrap="square" rtlCol="0">
            <a:spAutoFit/>
          </a:bodyPr>
          <a:lstStyle/>
          <a:p>
            <a:pPr algn="ctr"/>
            <a:r>
              <a:rPr kumimoji="1" lang="el-GR" altLang="zh-CN" b="1" dirty="0">
                <a:latin typeface="Times New Roman" panose="02020503050405090304" pitchFamily="18" charset="0"/>
                <a:cs typeface="Times New Roman" panose="02020503050405090304" pitchFamily="18" charset="0"/>
              </a:rPr>
              <a:t>β</a:t>
            </a:r>
            <a:r>
              <a:rPr kumimoji="1" lang="en-US" altLang="zh-CN" b="1" dirty="0">
                <a:latin typeface="Times New Roman" panose="02020503050405090304" pitchFamily="18" charset="0"/>
                <a:cs typeface="Times New Roman" panose="02020503050405090304" pitchFamily="18" charset="0"/>
              </a:rPr>
              <a:t>-Hydroxy-</a:t>
            </a:r>
            <a:r>
              <a:rPr kumimoji="1" lang="el-GR" altLang="zh-CN" b="1" dirty="0">
                <a:latin typeface="Times New Roman" panose="02020503050405090304" pitchFamily="18" charset="0"/>
                <a:cs typeface="Times New Roman" panose="02020503050405090304" pitchFamily="18" charset="0"/>
              </a:rPr>
              <a:t>β</a:t>
            </a:r>
            <a:r>
              <a:rPr kumimoji="1" lang="en-US" altLang="zh-CN" b="1" dirty="0">
                <a:latin typeface="Times New Roman" panose="02020503050405090304" pitchFamily="18" charset="0"/>
                <a:cs typeface="Times New Roman" panose="02020503050405090304" pitchFamily="18" charset="0"/>
              </a:rPr>
              <a:t>-</a:t>
            </a:r>
            <a:r>
              <a:rPr kumimoji="1" lang="en-US" altLang="zh-CN" b="1" dirty="0" err="1">
                <a:latin typeface="Times New Roman" panose="02020503050405090304" pitchFamily="18" charset="0"/>
                <a:cs typeface="Times New Roman" panose="02020503050405090304" pitchFamily="18" charset="0"/>
              </a:rPr>
              <a:t>methylglutaryl</a:t>
            </a:r>
            <a:r>
              <a:rPr kumimoji="1" lang="en-US" altLang="zh-CN" b="1" dirty="0">
                <a:latin typeface="Times New Roman" panose="02020503050405090304" pitchFamily="18" charset="0"/>
                <a:cs typeface="Times New Roman" panose="02020503050405090304" pitchFamily="18" charset="0"/>
              </a:rPr>
              <a:t>-CoA </a:t>
            </a:r>
            <a:endParaRPr kumimoji="1" lang="el-GR" altLang="zh-CN" b="1" dirty="0">
              <a:latin typeface="Times New Roman" panose="02020503050405090304" pitchFamily="18" charset="0"/>
              <a:cs typeface="Times New Roman" panose="02020503050405090304" pitchFamily="18" charset="0"/>
            </a:endParaRPr>
          </a:p>
          <a:p>
            <a:pPr algn="ctr"/>
            <a:r>
              <a:rPr kumimoji="1" lang="en-US" altLang="zh-CN" b="1" dirty="0">
                <a:latin typeface="Times New Roman" panose="02020503050405090304" pitchFamily="18" charset="0"/>
                <a:cs typeface="Times New Roman" panose="02020503050405090304" pitchFamily="18" charset="0"/>
              </a:rPr>
              <a:t>(HMG-CoA) </a:t>
            </a:r>
            <a:endParaRPr kumimoji="1" lang="en-US" altLang="zh-CN" b="1" dirty="0">
              <a:latin typeface="Times New Roman" panose="02020503050405090304" pitchFamily="18" charset="0"/>
              <a:cs typeface="Times New Roman" panose="02020503050405090304" pitchFamily="18" charset="0"/>
            </a:endParaRPr>
          </a:p>
        </p:txBody>
      </p:sp>
      <p:cxnSp>
        <p:nvCxnSpPr>
          <p:cNvPr id="29" name="直线箭头连接符 28"/>
          <p:cNvCxnSpPr>
            <a:stCxn id="22" idx="2"/>
          </p:cNvCxnSpPr>
          <p:nvPr/>
        </p:nvCxnSpPr>
        <p:spPr>
          <a:xfrm>
            <a:off x="4123939" y="3529716"/>
            <a:ext cx="9284" cy="5228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弧 106"/>
          <p:cNvSpPr/>
          <p:nvPr/>
        </p:nvSpPr>
        <p:spPr>
          <a:xfrm flipH="1">
            <a:off x="4133223" y="3289825"/>
            <a:ext cx="548100" cy="515623"/>
          </a:xfrm>
          <a:prstGeom prst="arc">
            <a:avLst>
              <a:gd name="adj1" fmla="val 21547461"/>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1" name="文本框 108"/>
          <p:cNvSpPr txBox="1"/>
          <p:nvPr/>
        </p:nvSpPr>
        <p:spPr>
          <a:xfrm>
            <a:off x="4302386" y="3626973"/>
            <a:ext cx="954107"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Acetyl-CoA</a:t>
            </a:r>
            <a:endParaRPr kumimoji="1" lang="zh-CN" altLang="en-US" sz="1200" b="1" dirty="0">
              <a:latin typeface="Times New Roman" panose="02020503050405090304" pitchFamily="18" charset="0"/>
              <a:cs typeface="Times New Roman" panose="02020503050405090304" pitchFamily="18" charset="0"/>
            </a:endParaRPr>
          </a:p>
        </p:txBody>
      </p:sp>
      <p:sp>
        <p:nvSpPr>
          <p:cNvPr id="32" name="文本框 129"/>
          <p:cNvSpPr txBox="1"/>
          <p:nvPr/>
        </p:nvSpPr>
        <p:spPr>
          <a:xfrm>
            <a:off x="2795325" y="3474491"/>
            <a:ext cx="1327779"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HMG-CoA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lyase</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33" name="文本框 32"/>
          <p:cNvSpPr txBox="1"/>
          <p:nvPr/>
        </p:nvSpPr>
        <p:spPr>
          <a:xfrm>
            <a:off x="2431210" y="4077891"/>
            <a:ext cx="3495428" cy="369332"/>
          </a:xfrm>
          <a:prstGeom prst="rect">
            <a:avLst/>
          </a:prstGeom>
          <a:noFill/>
        </p:spPr>
        <p:txBody>
          <a:bodyPr wrap="square" rtlCol="0">
            <a:spAutoFit/>
          </a:bodyPr>
          <a:lstStyle/>
          <a:p>
            <a:pPr algn="ctr"/>
            <a:r>
              <a:rPr kumimoji="1" lang="en-US" altLang="zh-CN" b="1" dirty="0">
                <a:latin typeface="Times New Roman" panose="02020503050405090304" pitchFamily="18" charset="0"/>
                <a:cs typeface="Times New Roman" panose="02020503050405090304" pitchFamily="18" charset="0"/>
              </a:rPr>
              <a:t>acetoacetate</a:t>
            </a:r>
            <a:endParaRPr kumimoji="1" lang="en-US" altLang="zh-CN" b="1" dirty="0">
              <a:latin typeface="Times New Roman" panose="02020503050405090304" pitchFamily="18" charset="0"/>
              <a:cs typeface="Times New Roman" panose="02020503050405090304" pitchFamily="18" charset="0"/>
            </a:endParaRPr>
          </a:p>
        </p:txBody>
      </p:sp>
      <p:cxnSp>
        <p:nvCxnSpPr>
          <p:cNvPr id="36" name="直线箭头连接符 35"/>
          <p:cNvCxnSpPr/>
          <p:nvPr/>
        </p:nvCxnSpPr>
        <p:spPr>
          <a:xfrm>
            <a:off x="4348086" y="4621537"/>
            <a:ext cx="946065" cy="4476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7" name="弧 36"/>
          <p:cNvSpPr/>
          <p:nvPr/>
        </p:nvSpPr>
        <p:spPr>
          <a:xfrm rot="18407305">
            <a:off x="4550048" y="4855035"/>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8" name="文本框 37"/>
          <p:cNvSpPr txBox="1"/>
          <p:nvPr/>
        </p:nvSpPr>
        <p:spPr>
          <a:xfrm rot="18944132">
            <a:off x="3871774" y="5029440"/>
            <a:ext cx="90281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NADH+H</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39" name="文本框 38"/>
          <p:cNvSpPr txBox="1"/>
          <p:nvPr/>
        </p:nvSpPr>
        <p:spPr>
          <a:xfrm rot="18772570">
            <a:off x="4353265" y="5212933"/>
            <a:ext cx="574196"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cxnSp>
        <p:nvCxnSpPr>
          <p:cNvPr id="42" name="直线箭头连接符 41"/>
          <p:cNvCxnSpPr/>
          <p:nvPr/>
        </p:nvCxnSpPr>
        <p:spPr>
          <a:xfrm flipH="1" flipV="1">
            <a:off x="4404256" y="4552274"/>
            <a:ext cx="949541" cy="4593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直线箭头连接符 46"/>
          <p:cNvCxnSpPr/>
          <p:nvPr/>
        </p:nvCxnSpPr>
        <p:spPr>
          <a:xfrm flipH="1">
            <a:off x="3051459" y="4566231"/>
            <a:ext cx="890828" cy="50737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9" name="弧 48"/>
          <p:cNvSpPr/>
          <p:nvPr/>
        </p:nvSpPr>
        <p:spPr>
          <a:xfrm rot="556803" flipH="1">
            <a:off x="3551918" y="4659555"/>
            <a:ext cx="617270" cy="653090"/>
          </a:xfrm>
          <a:prstGeom prst="arc">
            <a:avLst>
              <a:gd name="adj1" fmla="val 18239673"/>
              <a:gd name="adj2" fmla="val 1886418"/>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0" name="文本框 49"/>
          <p:cNvSpPr txBox="1"/>
          <p:nvPr/>
        </p:nvSpPr>
        <p:spPr>
          <a:xfrm rot="19500348">
            <a:off x="3365748" y="5038536"/>
            <a:ext cx="466794"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t>
            </a:r>
            <a:r>
              <a:rPr kumimoji="1" lang="en-US" altLang="zh-CN" sz="1200" b="1" baseline="-25000" dirty="0">
                <a:latin typeface="Times New Roman" panose="02020503050405090304" pitchFamily="18" charset="0"/>
                <a:cs typeface="Times New Roman" panose="02020503050405090304" pitchFamily="18" charset="0"/>
              </a:rPr>
              <a:t>2</a:t>
            </a:r>
            <a:endParaRPr kumimoji="1" lang="zh-CN" altLang="en-US" sz="1200" b="1" dirty="0">
              <a:latin typeface="Times New Roman" panose="02020503050405090304" pitchFamily="18" charset="0"/>
              <a:cs typeface="Times New Roman" panose="02020503050405090304" pitchFamily="18" charset="0"/>
            </a:endParaRPr>
          </a:p>
        </p:txBody>
      </p:sp>
      <p:sp>
        <p:nvSpPr>
          <p:cNvPr id="51" name="文本框 50"/>
          <p:cNvSpPr txBox="1"/>
          <p:nvPr/>
        </p:nvSpPr>
        <p:spPr>
          <a:xfrm>
            <a:off x="4662614" y="4940838"/>
            <a:ext cx="3495428" cy="369332"/>
          </a:xfrm>
          <a:prstGeom prst="rect">
            <a:avLst/>
          </a:prstGeom>
          <a:noFill/>
        </p:spPr>
        <p:txBody>
          <a:bodyPr wrap="square" rtlCol="0">
            <a:spAutoFit/>
          </a:bodyPr>
          <a:lstStyle/>
          <a:p>
            <a:pPr algn="ctr"/>
            <a:r>
              <a:rPr kumimoji="1" lang="en-US" altLang="zh-CN" b="1" dirty="0">
                <a:latin typeface="Times New Roman" panose="02020503050405090304" pitchFamily="18" charset="0"/>
                <a:cs typeface="Times New Roman" panose="02020503050405090304" pitchFamily="18" charset="0"/>
              </a:rPr>
              <a:t>D-</a:t>
            </a:r>
            <a:r>
              <a:rPr kumimoji="1" lang="el-GR" altLang="zh-CN" b="1" dirty="0">
                <a:latin typeface="Times New Roman" panose="02020503050405090304" pitchFamily="18" charset="0"/>
                <a:cs typeface="Times New Roman" panose="02020503050405090304" pitchFamily="18" charset="0"/>
              </a:rPr>
              <a:t>β-</a:t>
            </a:r>
            <a:r>
              <a:rPr kumimoji="1" lang="en-US" altLang="zh-CN" b="1" dirty="0">
                <a:latin typeface="Times New Roman" panose="02020503050405090304" pitchFamily="18" charset="0"/>
                <a:cs typeface="Times New Roman" panose="02020503050405090304" pitchFamily="18" charset="0"/>
              </a:rPr>
              <a:t>Hydroxybutyrate </a:t>
            </a:r>
            <a:endParaRPr kumimoji="1" lang="en-US" altLang="zh-CN" b="1" dirty="0">
              <a:latin typeface="Times New Roman" panose="02020503050405090304" pitchFamily="18" charset="0"/>
              <a:cs typeface="Times New Roman" panose="02020503050405090304" pitchFamily="18" charset="0"/>
            </a:endParaRPr>
          </a:p>
        </p:txBody>
      </p:sp>
      <p:sp>
        <p:nvSpPr>
          <p:cNvPr id="52" name="文本框 51"/>
          <p:cNvSpPr txBox="1"/>
          <p:nvPr/>
        </p:nvSpPr>
        <p:spPr>
          <a:xfrm>
            <a:off x="936202" y="4938185"/>
            <a:ext cx="3495428" cy="369332"/>
          </a:xfrm>
          <a:prstGeom prst="rect">
            <a:avLst/>
          </a:prstGeom>
          <a:noFill/>
        </p:spPr>
        <p:txBody>
          <a:bodyPr wrap="square" rtlCol="0">
            <a:spAutoFit/>
          </a:bodyPr>
          <a:lstStyle/>
          <a:p>
            <a:pPr algn="ctr"/>
            <a:r>
              <a:rPr kumimoji="1" lang="en-US" altLang="zh-CN" b="1" dirty="0">
                <a:latin typeface="Times New Roman" panose="02020503050405090304" pitchFamily="18" charset="0"/>
                <a:cs typeface="Times New Roman" panose="02020503050405090304" pitchFamily="18" charset="0"/>
              </a:rPr>
              <a:t>Acetone</a:t>
            </a:r>
            <a:endParaRPr kumimoji="1" lang="en-US" altLang="zh-CN" b="1" dirty="0">
              <a:latin typeface="Times New Roman" panose="02020503050405090304" pitchFamily="18" charset="0"/>
              <a:cs typeface="Times New Roman" panose="02020503050405090304" pitchFamily="18" charset="0"/>
            </a:endParaRPr>
          </a:p>
        </p:txBody>
      </p:sp>
      <p:sp>
        <p:nvSpPr>
          <p:cNvPr id="53" name="文本框 129"/>
          <p:cNvSpPr txBox="1"/>
          <p:nvPr/>
        </p:nvSpPr>
        <p:spPr>
          <a:xfrm>
            <a:off x="2120421" y="4477788"/>
            <a:ext cx="1327779"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acetoacetate decarboxylase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54" name="文本框 129"/>
          <p:cNvSpPr txBox="1"/>
          <p:nvPr/>
        </p:nvSpPr>
        <p:spPr>
          <a:xfrm>
            <a:off x="4660860" y="4478999"/>
            <a:ext cx="1637744"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D-</a:t>
            </a:r>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-hydroxybutyrate dehydrogenase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pic>
        <p:nvPicPr>
          <p:cNvPr id="56" name="图片 55" descr="图示&#10;&#10;描述已自动生成"/>
          <p:cNvPicPr>
            <a:picLocks noChangeAspect="1"/>
          </p:cNvPicPr>
          <p:nvPr/>
        </p:nvPicPr>
        <p:blipFill rotWithShape="1">
          <a:blip r:embed="rId3"/>
          <a:srcRect l="16984" t="2246" r="20664" b="89579"/>
          <a:stretch>
            <a:fillRect/>
          </a:stretch>
        </p:blipFill>
        <p:spPr>
          <a:xfrm>
            <a:off x="1295367" y="772998"/>
            <a:ext cx="2161716" cy="560605"/>
          </a:xfrm>
          <a:prstGeom prst="rect">
            <a:avLst/>
          </a:prstGeom>
        </p:spPr>
      </p:pic>
      <p:pic>
        <p:nvPicPr>
          <p:cNvPr id="58" name="图片 57" descr="图示&#10;&#10;描述已自动生成"/>
          <p:cNvPicPr>
            <a:picLocks noChangeAspect="1"/>
          </p:cNvPicPr>
          <p:nvPr/>
        </p:nvPicPr>
        <p:blipFill rotWithShape="1">
          <a:blip r:embed="rId3"/>
          <a:srcRect l="24382" t="20441" r="28379" b="70871"/>
          <a:stretch>
            <a:fillRect/>
          </a:stretch>
        </p:blipFill>
        <p:spPr>
          <a:xfrm>
            <a:off x="1612338" y="1785734"/>
            <a:ext cx="1637744" cy="595814"/>
          </a:xfrm>
          <a:prstGeom prst="rect">
            <a:avLst/>
          </a:prstGeom>
        </p:spPr>
      </p:pic>
      <p:pic>
        <p:nvPicPr>
          <p:cNvPr id="60" name="图片 59" descr="图示&#10;&#10;描述已自动生成"/>
          <p:cNvPicPr>
            <a:picLocks noChangeAspect="1"/>
          </p:cNvPicPr>
          <p:nvPr/>
        </p:nvPicPr>
        <p:blipFill rotWithShape="1">
          <a:blip r:embed="rId3"/>
          <a:srcRect l="16984" t="40525" r="21774" b="49645"/>
          <a:stretch>
            <a:fillRect/>
          </a:stretch>
        </p:blipFill>
        <p:spPr>
          <a:xfrm>
            <a:off x="322967" y="2734285"/>
            <a:ext cx="2123207" cy="674124"/>
          </a:xfrm>
          <a:prstGeom prst="rect">
            <a:avLst/>
          </a:prstGeom>
        </p:spPr>
      </p:pic>
      <p:pic>
        <p:nvPicPr>
          <p:cNvPr id="64" name="图片 63" descr="图示&#10;&#10;描述已自动生成"/>
          <p:cNvPicPr>
            <a:picLocks noChangeAspect="1"/>
          </p:cNvPicPr>
          <p:nvPr/>
        </p:nvPicPr>
        <p:blipFill rotWithShape="1">
          <a:blip r:embed="rId3"/>
          <a:srcRect l="27274" t="63482" r="29003" b="27160"/>
          <a:stretch>
            <a:fillRect/>
          </a:stretch>
        </p:blipFill>
        <p:spPr>
          <a:xfrm>
            <a:off x="1984695" y="3892016"/>
            <a:ext cx="1515838" cy="641775"/>
          </a:xfrm>
          <a:prstGeom prst="rect">
            <a:avLst/>
          </a:prstGeom>
        </p:spPr>
      </p:pic>
      <p:pic>
        <p:nvPicPr>
          <p:cNvPr id="66" name="图片 65" descr="图示&#10;&#10;描述已自动生成"/>
          <p:cNvPicPr>
            <a:picLocks noChangeAspect="1"/>
          </p:cNvPicPr>
          <p:nvPr/>
        </p:nvPicPr>
        <p:blipFill rotWithShape="1">
          <a:blip r:embed="rId3"/>
          <a:srcRect l="53795" t="86877" r="4561" b="3094"/>
          <a:stretch>
            <a:fillRect/>
          </a:stretch>
        </p:blipFill>
        <p:spPr>
          <a:xfrm>
            <a:off x="5675769" y="5260547"/>
            <a:ext cx="1443790" cy="687790"/>
          </a:xfrm>
          <a:prstGeom prst="rect">
            <a:avLst/>
          </a:prstGeom>
        </p:spPr>
      </p:pic>
      <p:pic>
        <p:nvPicPr>
          <p:cNvPr id="67" name="图片 66" descr="图示&#10;&#10;描述已自动生成"/>
          <p:cNvPicPr>
            <a:picLocks noChangeAspect="1"/>
          </p:cNvPicPr>
          <p:nvPr/>
        </p:nvPicPr>
        <p:blipFill rotWithShape="1">
          <a:blip r:embed="rId3"/>
          <a:srcRect l="4208" t="87395" r="67259" b="4737"/>
          <a:stretch>
            <a:fillRect/>
          </a:stretch>
        </p:blipFill>
        <p:spPr>
          <a:xfrm>
            <a:off x="2180341" y="5233077"/>
            <a:ext cx="989169" cy="539608"/>
          </a:xfrm>
          <a:prstGeom prst="rect">
            <a:avLst/>
          </a:prstGeom>
        </p:spPr>
      </p:pic>
      <p:cxnSp>
        <p:nvCxnSpPr>
          <p:cNvPr id="72" name="直线箭头连接符 71"/>
          <p:cNvCxnSpPr/>
          <p:nvPr/>
        </p:nvCxnSpPr>
        <p:spPr>
          <a:xfrm flipH="1">
            <a:off x="7478874" y="4527209"/>
            <a:ext cx="890828" cy="50737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3" name="直线箭头连接符 72"/>
          <p:cNvCxnSpPr/>
          <p:nvPr/>
        </p:nvCxnSpPr>
        <p:spPr>
          <a:xfrm flipV="1">
            <a:off x="7559503" y="4569734"/>
            <a:ext cx="913236" cy="52202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6" name="文本框 75"/>
          <p:cNvSpPr txBox="1"/>
          <p:nvPr/>
        </p:nvSpPr>
        <p:spPr>
          <a:xfrm>
            <a:off x="7223478" y="4077891"/>
            <a:ext cx="3495428" cy="369332"/>
          </a:xfrm>
          <a:prstGeom prst="rect">
            <a:avLst/>
          </a:prstGeom>
          <a:noFill/>
        </p:spPr>
        <p:txBody>
          <a:bodyPr wrap="square" rtlCol="0">
            <a:spAutoFit/>
          </a:bodyPr>
          <a:lstStyle/>
          <a:p>
            <a:pPr algn="ctr"/>
            <a:r>
              <a:rPr kumimoji="1" lang="en-US" altLang="zh-CN" b="1" dirty="0">
                <a:latin typeface="Times New Roman" panose="02020503050405090304" pitchFamily="18" charset="0"/>
                <a:cs typeface="Times New Roman" panose="02020503050405090304" pitchFamily="18" charset="0"/>
              </a:rPr>
              <a:t>acetoacetate</a:t>
            </a:r>
            <a:endParaRPr kumimoji="1" lang="en-US" altLang="zh-CN" b="1" dirty="0">
              <a:latin typeface="Times New Roman" panose="02020503050405090304" pitchFamily="18" charset="0"/>
              <a:cs typeface="Times New Roman" panose="02020503050405090304" pitchFamily="18" charset="0"/>
            </a:endParaRPr>
          </a:p>
        </p:txBody>
      </p:sp>
      <p:sp>
        <p:nvSpPr>
          <p:cNvPr id="78" name="文本框 77"/>
          <p:cNvSpPr txBox="1"/>
          <p:nvPr/>
        </p:nvSpPr>
        <p:spPr>
          <a:xfrm rot="1477396">
            <a:off x="8225876" y="4985338"/>
            <a:ext cx="90281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NADH+H</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79" name="文本框 78"/>
          <p:cNvSpPr txBox="1"/>
          <p:nvPr/>
        </p:nvSpPr>
        <p:spPr>
          <a:xfrm rot="1639304">
            <a:off x="7846509" y="5083807"/>
            <a:ext cx="574196"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cxnSp>
        <p:nvCxnSpPr>
          <p:cNvPr id="80" name="直线箭头连接符 79"/>
          <p:cNvCxnSpPr>
            <a:stCxn id="76" idx="0"/>
            <a:endCxn id="86" idx="2"/>
          </p:cNvCxnSpPr>
          <p:nvPr/>
        </p:nvCxnSpPr>
        <p:spPr>
          <a:xfrm flipV="1">
            <a:off x="8971192" y="3321215"/>
            <a:ext cx="0" cy="756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81" name="文本框 129"/>
          <p:cNvSpPr txBox="1"/>
          <p:nvPr/>
        </p:nvSpPr>
        <p:spPr>
          <a:xfrm>
            <a:off x="6243899" y="4476520"/>
            <a:ext cx="1637744"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D-</a:t>
            </a:r>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-hydroxybutyrate dehydrogenase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82" name="弧 103"/>
          <p:cNvSpPr/>
          <p:nvPr/>
        </p:nvSpPr>
        <p:spPr>
          <a:xfrm rot="14761206">
            <a:off x="7929640" y="4758264"/>
            <a:ext cx="346794" cy="462486"/>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86" name="文本框 85"/>
          <p:cNvSpPr txBox="1"/>
          <p:nvPr/>
        </p:nvSpPr>
        <p:spPr>
          <a:xfrm>
            <a:off x="8045297" y="2951883"/>
            <a:ext cx="1851789" cy="369332"/>
          </a:xfrm>
          <a:prstGeom prst="rect">
            <a:avLst/>
          </a:prstGeom>
          <a:noFill/>
        </p:spPr>
        <p:txBody>
          <a:bodyPr wrap="none" rtlCol="0">
            <a:spAutoFit/>
          </a:bodyPr>
          <a:lstStyle/>
          <a:p>
            <a:pPr algn="l"/>
            <a:r>
              <a:rPr kumimoji="1" lang="en-US" altLang="zh-CN" b="1" dirty="0" err="1">
                <a:latin typeface="Times New Roman" panose="02020503050405090304" pitchFamily="18" charset="0"/>
                <a:cs typeface="Times New Roman" panose="02020503050405090304" pitchFamily="18" charset="0"/>
              </a:rPr>
              <a:t>Acetoacetyl</a:t>
            </a:r>
            <a:r>
              <a:rPr kumimoji="1" lang="en-US" altLang="zh-CN" b="1" dirty="0">
                <a:latin typeface="Times New Roman" panose="02020503050405090304" pitchFamily="18" charset="0"/>
                <a:cs typeface="Times New Roman" panose="02020503050405090304" pitchFamily="18" charset="0"/>
              </a:rPr>
              <a:t>-CoA</a:t>
            </a:r>
            <a:endParaRPr kumimoji="1" lang="zh-CN" altLang="en-US" b="1" dirty="0">
              <a:latin typeface="Times New Roman" panose="02020503050405090304" pitchFamily="18" charset="0"/>
              <a:cs typeface="Times New Roman" panose="02020503050405090304" pitchFamily="18" charset="0"/>
            </a:endParaRPr>
          </a:p>
        </p:txBody>
      </p:sp>
      <p:sp>
        <p:nvSpPr>
          <p:cNvPr id="90" name="弧 103"/>
          <p:cNvSpPr/>
          <p:nvPr/>
        </p:nvSpPr>
        <p:spPr>
          <a:xfrm>
            <a:off x="8971191" y="3546182"/>
            <a:ext cx="394250" cy="331173"/>
          </a:xfrm>
          <a:prstGeom prst="arc">
            <a:avLst>
              <a:gd name="adj1" fmla="val 4613432"/>
              <a:gd name="adj2" fmla="val 17261488"/>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91" name="文本框 108"/>
          <p:cNvSpPr txBox="1"/>
          <p:nvPr/>
        </p:nvSpPr>
        <p:spPr>
          <a:xfrm>
            <a:off x="9166286" y="3700624"/>
            <a:ext cx="1090363"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Succinyl-CoA</a:t>
            </a:r>
            <a:endParaRPr kumimoji="1" lang="zh-CN" altLang="en-US" sz="1200" b="1" dirty="0">
              <a:latin typeface="Times New Roman" panose="02020503050405090304" pitchFamily="18" charset="0"/>
              <a:cs typeface="Times New Roman" panose="02020503050405090304" pitchFamily="18" charset="0"/>
            </a:endParaRPr>
          </a:p>
        </p:txBody>
      </p:sp>
      <p:sp>
        <p:nvSpPr>
          <p:cNvPr id="92" name="文本框 108"/>
          <p:cNvSpPr txBox="1"/>
          <p:nvPr/>
        </p:nvSpPr>
        <p:spPr>
          <a:xfrm>
            <a:off x="9156072" y="3373606"/>
            <a:ext cx="817853"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Succinate</a:t>
            </a:r>
            <a:endParaRPr kumimoji="1" lang="zh-CN" altLang="en-US" sz="1200" b="1" dirty="0">
              <a:latin typeface="Times New Roman" panose="02020503050405090304" pitchFamily="18" charset="0"/>
              <a:cs typeface="Times New Roman" panose="02020503050405090304" pitchFamily="18" charset="0"/>
            </a:endParaRPr>
          </a:p>
        </p:txBody>
      </p:sp>
      <p:sp>
        <p:nvSpPr>
          <p:cNvPr id="93" name="文本框 129"/>
          <p:cNvSpPr txBox="1"/>
          <p:nvPr/>
        </p:nvSpPr>
        <p:spPr>
          <a:xfrm>
            <a:off x="7333447" y="3464030"/>
            <a:ext cx="1637744" cy="461665"/>
          </a:xfrm>
          <a:prstGeom prst="rect">
            <a:avLst/>
          </a:prstGeom>
          <a:noFill/>
        </p:spPr>
        <p:txBody>
          <a:bodyPr wrap="square" rtlCol="0">
            <a:spAutoFit/>
          </a:bodyPr>
          <a:lstStyle/>
          <a:p>
            <a:pPr algn="r"/>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ketoacyl-CoA transferase</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94" name="文本框 93"/>
          <p:cNvSpPr txBox="1"/>
          <p:nvPr/>
        </p:nvSpPr>
        <p:spPr>
          <a:xfrm>
            <a:off x="8236943" y="1794459"/>
            <a:ext cx="1460656"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2 acetyl-CoA</a:t>
            </a:r>
            <a:endParaRPr kumimoji="1" lang="zh-CN" altLang="en-US" b="1" dirty="0">
              <a:latin typeface="Times New Roman" panose="02020503050405090304" pitchFamily="18" charset="0"/>
              <a:cs typeface="Times New Roman" panose="02020503050405090304" pitchFamily="18" charset="0"/>
            </a:endParaRPr>
          </a:p>
        </p:txBody>
      </p:sp>
      <p:cxnSp>
        <p:nvCxnSpPr>
          <p:cNvPr id="96" name="直线箭头连接符 95"/>
          <p:cNvCxnSpPr/>
          <p:nvPr/>
        </p:nvCxnSpPr>
        <p:spPr>
          <a:xfrm>
            <a:off x="8867315" y="2204338"/>
            <a:ext cx="0" cy="788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直线箭头连接符 96"/>
          <p:cNvCxnSpPr>
            <a:stCxn id="86" idx="0"/>
            <a:endCxn id="94" idx="2"/>
          </p:cNvCxnSpPr>
          <p:nvPr/>
        </p:nvCxnSpPr>
        <p:spPr>
          <a:xfrm flipH="1" flipV="1">
            <a:off x="8967271" y="2163791"/>
            <a:ext cx="3921" cy="788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8" name="文本框 108"/>
          <p:cNvSpPr txBox="1"/>
          <p:nvPr/>
        </p:nvSpPr>
        <p:spPr>
          <a:xfrm>
            <a:off x="9207036" y="2574616"/>
            <a:ext cx="73930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99" name="文本框 129"/>
          <p:cNvSpPr txBox="1"/>
          <p:nvPr/>
        </p:nvSpPr>
        <p:spPr>
          <a:xfrm>
            <a:off x="8152319" y="2403911"/>
            <a:ext cx="698030" cy="276999"/>
          </a:xfrm>
          <a:prstGeom prst="rect">
            <a:avLst/>
          </a:prstGeom>
          <a:noFill/>
        </p:spPr>
        <p:txBody>
          <a:bodyPr wrap="square" rtlCol="0">
            <a:spAutoFit/>
          </a:bodyPr>
          <a:lstStyle/>
          <a:p>
            <a:r>
              <a:rPr kumimoji="1" lang="en-US" altLang="zh-CN" sz="1200" b="1" dirty="0" err="1">
                <a:solidFill>
                  <a:schemeClr val="accent1"/>
                </a:solidFill>
                <a:latin typeface="Times New Roman" panose="02020503050405090304" pitchFamily="18" charset="0"/>
                <a:cs typeface="Times New Roman" panose="02020503050405090304" pitchFamily="18" charset="0"/>
              </a:rPr>
              <a:t>thiolase</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115" name="弧 114"/>
          <p:cNvSpPr/>
          <p:nvPr/>
        </p:nvSpPr>
        <p:spPr>
          <a:xfrm flipH="1" flipV="1">
            <a:off x="8974394" y="2126463"/>
            <a:ext cx="573040" cy="598669"/>
          </a:xfrm>
          <a:prstGeom prst="arc">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pic>
        <p:nvPicPr>
          <p:cNvPr id="116" name="图片 115" descr="图示&#10;&#10;描述已自动生成"/>
          <p:cNvPicPr>
            <a:picLocks noChangeAspect="1"/>
          </p:cNvPicPr>
          <p:nvPr/>
        </p:nvPicPr>
        <p:blipFill rotWithShape="1">
          <a:blip r:embed="rId3"/>
          <a:srcRect l="27274" t="63482" r="29003" b="27160"/>
          <a:stretch>
            <a:fillRect/>
          </a:stretch>
        </p:blipFill>
        <p:spPr>
          <a:xfrm>
            <a:off x="9666015" y="3957408"/>
            <a:ext cx="1515838" cy="641775"/>
          </a:xfrm>
          <a:prstGeom prst="rect">
            <a:avLst/>
          </a:prstGeom>
        </p:spPr>
      </p:pic>
      <p:pic>
        <p:nvPicPr>
          <p:cNvPr id="117" name="图片 116" descr="图示&#10;&#10;描述已自动生成"/>
          <p:cNvPicPr>
            <a:picLocks noChangeAspect="1"/>
          </p:cNvPicPr>
          <p:nvPr/>
        </p:nvPicPr>
        <p:blipFill rotWithShape="1">
          <a:blip r:embed="rId3"/>
          <a:srcRect l="24382" t="20441" r="28379" b="70871"/>
          <a:stretch>
            <a:fillRect/>
          </a:stretch>
        </p:blipFill>
        <p:spPr>
          <a:xfrm>
            <a:off x="9897086" y="2838642"/>
            <a:ext cx="1637744" cy="595814"/>
          </a:xfrm>
          <a:prstGeom prst="rect">
            <a:avLst/>
          </a:prstGeom>
        </p:spPr>
      </p:pic>
      <p:pic>
        <p:nvPicPr>
          <p:cNvPr id="118" name="图片 117" descr="图示&#10;&#10;描述已自动生成"/>
          <p:cNvPicPr>
            <a:picLocks noChangeAspect="1"/>
          </p:cNvPicPr>
          <p:nvPr/>
        </p:nvPicPr>
        <p:blipFill rotWithShape="1">
          <a:blip r:embed="rId3"/>
          <a:srcRect l="16984" t="2246" r="20664" b="89579"/>
          <a:stretch>
            <a:fillRect/>
          </a:stretch>
        </p:blipFill>
        <p:spPr>
          <a:xfrm>
            <a:off x="9666015" y="1594329"/>
            <a:ext cx="2161716" cy="5606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acid synthesis</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sp>
        <p:nvSpPr>
          <p:cNvPr id="4" name="操作按钮: 后退或上一个 11">
            <a:hlinkClick r:id="rId1"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5" name="图片 2"/>
          <p:cNvPicPr>
            <a:picLocks noChangeAspect="1"/>
          </p:cNvPicPr>
          <p:nvPr/>
        </p:nvPicPr>
        <p:blipFill>
          <a:blip r:embed="rId2">
            <a:alphaModFix amt="70000"/>
          </a:blip>
          <a:stretch>
            <a:fillRect/>
          </a:stretch>
        </p:blipFill>
        <p:spPr>
          <a:xfrm>
            <a:off x="-4836092" y="-419394"/>
            <a:ext cx="8515611" cy="6481558"/>
          </a:xfrm>
          <a:prstGeom prst="rect">
            <a:avLst/>
          </a:prstGeom>
        </p:spPr>
      </p:pic>
      <p:sp>
        <p:nvSpPr>
          <p:cNvPr id="6" name="文本框 5"/>
          <p:cNvSpPr txBox="1"/>
          <p:nvPr/>
        </p:nvSpPr>
        <p:spPr>
          <a:xfrm>
            <a:off x="220399" y="963871"/>
            <a:ext cx="889987"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Citrate</a:t>
            </a:r>
            <a:endParaRPr kumimoji="1" lang="zh-CN" altLang="en-US" b="1" dirty="0">
              <a:latin typeface="Times New Roman" panose="02020503050405090304" pitchFamily="18" charset="0"/>
              <a:cs typeface="Times New Roman" panose="02020503050405090304" pitchFamily="18" charset="0"/>
            </a:endParaRPr>
          </a:p>
        </p:txBody>
      </p:sp>
      <p:sp>
        <p:nvSpPr>
          <p:cNvPr id="7" name="文本框 6"/>
          <p:cNvSpPr txBox="1"/>
          <p:nvPr/>
        </p:nvSpPr>
        <p:spPr>
          <a:xfrm>
            <a:off x="2941326" y="959162"/>
            <a:ext cx="1338828"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Acetyl-CoA</a:t>
            </a:r>
            <a:endParaRPr kumimoji="1" lang="zh-CN" altLang="en-US" b="1" dirty="0">
              <a:latin typeface="Times New Roman" panose="02020503050405090304" pitchFamily="18" charset="0"/>
              <a:cs typeface="Times New Roman" panose="02020503050405090304" pitchFamily="18" charset="0"/>
            </a:endParaRPr>
          </a:p>
        </p:txBody>
      </p:sp>
      <p:cxnSp>
        <p:nvCxnSpPr>
          <p:cNvPr id="8" name="直线箭头连接符 7"/>
          <p:cNvCxnSpPr>
            <a:stCxn id="6" idx="3"/>
            <a:endCxn id="7" idx="1"/>
          </p:cNvCxnSpPr>
          <p:nvPr/>
        </p:nvCxnSpPr>
        <p:spPr>
          <a:xfrm flipV="1">
            <a:off x="1110386" y="1143828"/>
            <a:ext cx="1830940" cy="47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弧 10"/>
          <p:cNvSpPr/>
          <p:nvPr/>
        </p:nvSpPr>
        <p:spPr>
          <a:xfrm rot="16200000">
            <a:off x="1790712" y="1013005"/>
            <a:ext cx="470287" cy="731934"/>
          </a:xfrm>
          <a:prstGeom prst="arc">
            <a:avLst>
              <a:gd name="adj1" fmla="val 15967417"/>
              <a:gd name="adj2" fmla="val 5776812"/>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2" name="弧 11"/>
          <p:cNvSpPr/>
          <p:nvPr/>
        </p:nvSpPr>
        <p:spPr>
          <a:xfrm>
            <a:off x="1276027" y="1150736"/>
            <a:ext cx="548640" cy="455752"/>
          </a:xfrm>
          <a:prstGeom prst="arc">
            <a:avLst>
              <a:gd name="adj1" fmla="val 10285686"/>
              <a:gd name="adj2" fmla="val 15533216"/>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13" name="弧 12"/>
          <p:cNvSpPr/>
          <p:nvPr/>
        </p:nvSpPr>
        <p:spPr>
          <a:xfrm rot="16200000">
            <a:off x="2174573" y="1020598"/>
            <a:ext cx="470287" cy="731934"/>
          </a:xfrm>
          <a:prstGeom prst="arc">
            <a:avLst>
              <a:gd name="adj1" fmla="val 370868"/>
              <a:gd name="adj2" fmla="val 5688996"/>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4" name="文本框 13"/>
          <p:cNvSpPr txBox="1"/>
          <p:nvPr/>
        </p:nvSpPr>
        <p:spPr>
          <a:xfrm>
            <a:off x="1419373" y="1386565"/>
            <a:ext cx="481029"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ATP</a:t>
            </a:r>
            <a:endParaRPr kumimoji="1" lang="zh-CN" altLang="en-US" sz="1200" b="1" dirty="0">
              <a:latin typeface="Times New Roman" panose="02020503050405090304" pitchFamily="18" charset="0"/>
              <a:cs typeface="Times New Roman" panose="02020503050405090304" pitchFamily="18" charset="0"/>
            </a:endParaRPr>
          </a:p>
        </p:txBody>
      </p:sp>
      <p:sp>
        <p:nvSpPr>
          <p:cNvPr id="15" name="文本框 14"/>
          <p:cNvSpPr txBox="1"/>
          <p:nvPr/>
        </p:nvSpPr>
        <p:spPr>
          <a:xfrm>
            <a:off x="1990308" y="1386565"/>
            <a:ext cx="726481" cy="276999"/>
          </a:xfrm>
          <a:prstGeom prst="rect">
            <a:avLst/>
          </a:prstGeom>
          <a:noFill/>
        </p:spPr>
        <p:txBody>
          <a:bodyPr wrap="none" rtlCol="0">
            <a:spAutoFit/>
          </a:bodyPr>
          <a:lstStyle/>
          <a:p>
            <a:pPr algn="l"/>
            <a:r>
              <a:rPr kumimoji="1" lang="en-US" altLang="zh-CN" sz="1200" b="1" dirty="0" err="1">
                <a:latin typeface="Times New Roman" panose="02020503050405090304" pitchFamily="18" charset="0"/>
                <a:cs typeface="Times New Roman" panose="02020503050405090304" pitchFamily="18" charset="0"/>
              </a:rPr>
              <a:t>ADP+Pi</a:t>
            </a:r>
            <a:endParaRPr kumimoji="1" lang="zh-CN" altLang="en-US" sz="1200" b="1" dirty="0">
              <a:latin typeface="Times New Roman" panose="02020503050405090304" pitchFamily="18" charset="0"/>
              <a:cs typeface="Times New Roman" panose="02020503050405090304" pitchFamily="18" charset="0"/>
            </a:endParaRPr>
          </a:p>
        </p:txBody>
      </p:sp>
      <p:sp>
        <p:nvSpPr>
          <p:cNvPr id="16" name="文本框 15"/>
          <p:cNvSpPr txBox="1"/>
          <p:nvPr/>
        </p:nvSpPr>
        <p:spPr>
          <a:xfrm>
            <a:off x="760663" y="1386564"/>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7" name="文本框 16"/>
          <p:cNvSpPr txBox="1"/>
          <p:nvPr/>
        </p:nvSpPr>
        <p:spPr>
          <a:xfrm>
            <a:off x="2597914" y="1386564"/>
            <a:ext cx="1042273"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Oxaloacetate</a:t>
            </a:r>
            <a:endParaRPr kumimoji="1" lang="zh-CN" altLang="en-US" sz="1200" b="1" dirty="0">
              <a:latin typeface="Times New Roman" panose="02020503050405090304" pitchFamily="18" charset="0"/>
              <a:cs typeface="Times New Roman" panose="02020503050405090304" pitchFamily="18" charset="0"/>
            </a:endParaRPr>
          </a:p>
        </p:txBody>
      </p:sp>
      <p:pic>
        <p:nvPicPr>
          <p:cNvPr id="18" name="图片 17" descr="图示&#10;&#10;描述已自动生成"/>
          <p:cNvPicPr>
            <a:picLocks noChangeAspect="1"/>
          </p:cNvPicPr>
          <p:nvPr/>
        </p:nvPicPr>
        <p:blipFill rotWithShape="1">
          <a:blip r:embed="rId3"/>
          <a:srcRect l="50152" t="2246" r="20664" b="89579"/>
          <a:stretch>
            <a:fillRect/>
          </a:stretch>
        </p:blipFill>
        <p:spPr>
          <a:xfrm>
            <a:off x="4247793" y="863525"/>
            <a:ext cx="1011819" cy="560605"/>
          </a:xfrm>
          <a:prstGeom prst="rect">
            <a:avLst/>
          </a:prstGeom>
        </p:spPr>
      </p:pic>
      <p:sp>
        <p:nvSpPr>
          <p:cNvPr id="20" name="文本框 19"/>
          <p:cNvSpPr txBox="1"/>
          <p:nvPr/>
        </p:nvSpPr>
        <p:spPr>
          <a:xfrm>
            <a:off x="3270954" y="2218467"/>
            <a:ext cx="1531188"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Malonyl-CoA</a:t>
            </a:r>
            <a:endParaRPr kumimoji="1" lang="zh-CN" altLang="en-US" b="1" dirty="0">
              <a:latin typeface="Times New Roman" panose="02020503050405090304" pitchFamily="18" charset="0"/>
              <a:cs typeface="Times New Roman" panose="02020503050405090304" pitchFamily="18" charset="0"/>
            </a:endParaRPr>
          </a:p>
        </p:txBody>
      </p:sp>
      <p:cxnSp>
        <p:nvCxnSpPr>
          <p:cNvPr id="22" name="直线箭头连接符 21"/>
          <p:cNvCxnSpPr>
            <a:endCxn id="20" idx="0"/>
          </p:cNvCxnSpPr>
          <p:nvPr/>
        </p:nvCxnSpPr>
        <p:spPr>
          <a:xfrm>
            <a:off x="4031471" y="1328494"/>
            <a:ext cx="5077" cy="8899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文本框 24">
            <a:hlinkClick r:id="rId4" tooltip="" action="ppaction://hlinksldjump"/>
          </p:cNvPr>
          <p:cNvSpPr txBox="1"/>
          <p:nvPr/>
        </p:nvSpPr>
        <p:spPr>
          <a:xfrm>
            <a:off x="1303462" y="864884"/>
            <a:ext cx="1606999" cy="276999"/>
          </a:xfrm>
          <a:prstGeom prst="rect">
            <a:avLst/>
          </a:prstGeom>
          <a:noFill/>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The shuttle pathway</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26" name="文本框 25">
            <a:hlinkClick r:id="rId5" tooltip="" action="ppaction://hlinksldjump"/>
          </p:cNvPr>
          <p:cNvSpPr txBox="1"/>
          <p:nvPr/>
        </p:nvSpPr>
        <p:spPr>
          <a:xfrm>
            <a:off x="3035876" y="1528467"/>
            <a:ext cx="980133" cy="646331"/>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acetyl-CoA carboxylase</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(ACC)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28" name="弧 106"/>
          <p:cNvSpPr/>
          <p:nvPr/>
        </p:nvSpPr>
        <p:spPr>
          <a:xfrm flipH="1">
            <a:off x="4031471" y="1730475"/>
            <a:ext cx="548100" cy="406857"/>
          </a:xfrm>
          <a:prstGeom prst="arc">
            <a:avLst>
              <a:gd name="adj1" fmla="val 17016979"/>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9" name="文本框 108"/>
          <p:cNvSpPr txBox="1"/>
          <p:nvPr/>
        </p:nvSpPr>
        <p:spPr>
          <a:xfrm>
            <a:off x="4223410" y="1970918"/>
            <a:ext cx="747445" cy="276999"/>
          </a:xfrm>
          <a:prstGeom prst="rect">
            <a:avLst/>
          </a:prstGeom>
          <a:noFill/>
        </p:spPr>
        <p:txBody>
          <a:bodyPr wrap="square" rtlCol="0">
            <a:spAutoFit/>
          </a:bodyPr>
          <a:lstStyle/>
          <a:p>
            <a:pPr algn="l"/>
            <a:r>
              <a:rPr kumimoji="1" lang="en-US" altLang="zh-CN" sz="1200" b="1" dirty="0" err="1">
                <a:latin typeface="Times New Roman" panose="02020503050405090304" pitchFamily="18" charset="0"/>
                <a:cs typeface="Times New Roman" panose="02020503050405090304" pitchFamily="18" charset="0"/>
              </a:rPr>
              <a:t>ADP+Pi</a:t>
            </a:r>
            <a:endParaRPr kumimoji="1" lang="zh-CN" altLang="en-US" sz="1200" b="1" dirty="0">
              <a:latin typeface="Times New Roman" panose="02020503050405090304" pitchFamily="18" charset="0"/>
              <a:cs typeface="Times New Roman" panose="02020503050405090304" pitchFamily="18" charset="0"/>
            </a:endParaRPr>
          </a:p>
        </p:txBody>
      </p:sp>
      <p:sp>
        <p:nvSpPr>
          <p:cNvPr id="30" name="文本框 108"/>
          <p:cNvSpPr txBox="1"/>
          <p:nvPr/>
        </p:nvSpPr>
        <p:spPr>
          <a:xfrm>
            <a:off x="4196479" y="1634839"/>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ATP</a:t>
            </a:r>
            <a:endParaRPr kumimoji="1" lang="zh-CN" altLang="en-US" sz="1200" b="1" dirty="0">
              <a:latin typeface="Times New Roman" panose="02020503050405090304" pitchFamily="18" charset="0"/>
              <a:cs typeface="Times New Roman" panose="02020503050405090304" pitchFamily="18" charset="0"/>
            </a:endParaRPr>
          </a:p>
        </p:txBody>
      </p:sp>
      <p:sp>
        <p:nvSpPr>
          <p:cNvPr id="31" name="弧 30"/>
          <p:cNvSpPr/>
          <p:nvPr/>
        </p:nvSpPr>
        <p:spPr>
          <a:xfrm>
            <a:off x="4036604" y="1466631"/>
            <a:ext cx="548640" cy="455752"/>
          </a:xfrm>
          <a:prstGeom prst="arc">
            <a:avLst>
              <a:gd name="adj1" fmla="val 10891500"/>
              <a:gd name="adj2" fmla="val 16841341"/>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32" name="文本框 108"/>
          <p:cNvSpPr txBox="1"/>
          <p:nvPr/>
        </p:nvSpPr>
        <p:spPr>
          <a:xfrm>
            <a:off x="4294403" y="1325678"/>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HCO</a:t>
            </a:r>
            <a:r>
              <a:rPr kumimoji="1" lang="en-US" altLang="zh-CN" sz="1200" b="1" baseline="-25000" dirty="0">
                <a:latin typeface="Times New Roman" panose="02020503050405090304" pitchFamily="18" charset="0"/>
                <a:cs typeface="Times New Roman" panose="02020503050405090304" pitchFamily="18" charset="0"/>
              </a:rPr>
              <a:t>3</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33" name="文本框 108"/>
          <p:cNvSpPr txBox="1"/>
          <p:nvPr/>
        </p:nvSpPr>
        <p:spPr>
          <a:xfrm>
            <a:off x="4595033" y="1740085"/>
            <a:ext cx="74744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biotin</a:t>
            </a:r>
            <a:endParaRPr kumimoji="1" lang="zh-CN" altLang="en-US" sz="1200" b="1" dirty="0">
              <a:latin typeface="Times New Roman" panose="02020503050405090304" pitchFamily="18" charset="0"/>
              <a:cs typeface="Times New Roman" panose="02020503050405090304" pitchFamily="18" charset="0"/>
            </a:endParaRPr>
          </a:p>
        </p:txBody>
      </p:sp>
      <p:pic>
        <p:nvPicPr>
          <p:cNvPr id="36" name="图片 35" descr="图示&#10;&#10;描述已自动生成"/>
          <p:cNvPicPr>
            <a:picLocks noChangeAspect="1"/>
          </p:cNvPicPr>
          <p:nvPr/>
        </p:nvPicPr>
        <p:blipFill rotWithShape="1">
          <a:blip r:embed="rId6"/>
          <a:srcRect l="31530" t="62946" r="22080" b="29801"/>
          <a:stretch>
            <a:fillRect/>
          </a:stretch>
        </p:blipFill>
        <p:spPr>
          <a:xfrm>
            <a:off x="10676389" y="5658955"/>
            <a:ext cx="1235158" cy="584774"/>
          </a:xfrm>
          <a:prstGeom prst="rect">
            <a:avLst/>
          </a:prstGeom>
        </p:spPr>
      </p:pic>
      <p:pic>
        <p:nvPicPr>
          <p:cNvPr id="38" name="图片 37" descr="图示&#10;&#10;描述已自动生成"/>
          <p:cNvPicPr>
            <a:picLocks noChangeAspect="1"/>
          </p:cNvPicPr>
          <p:nvPr/>
        </p:nvPicPr>
        <p:blipFill rotWithShape="1">
          <a:blip r:embed="rId7"/>
          <a:srcRect b="27010"/>
          <a:stretch>
            <a:fillRect/>
          </a:stretch>
        </p:blipFill>
        <p:spPr>
          <a:xfrm>
            <a:off x="4728641" y="2174799"/>
            <a:ext cx="1423199" cy="595708"/>
          </a:xfrm>
          <a:prstGeom prst="rect">
            <a:avLst/>
          </a:prstGeom>
        </p:spPr>
      </p:pic>
      <p:cxnSp>
        <p:nvCxnSpPr>
          <p:cNvPr id="40" name="直线箭头连接符 39"/>
          <p:cNvCxnSpPr>
            <a:stCxn id="20" idx="2"/>
            <a:endCxn id="51" idx="0"/>
          </p:cNvCxnSpPr>
          <p:nvPr/>
        </p:nvCxnSpPr>
        <p:spPr>
          <a:xfrm flipH="1">
            <a:off x="4031696" y="2587799"/>
            <a:ext cx="4852" cy="7709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 name="文本框 40">
            <a:hlinkClick r:id="rId8" action="ppaction://hlinksldjump"/>
          </p:cNvPr>
          <p:cNvSpPr txBox="1"/>
          <p:nvPr/>
        </p:nvSpPr>
        <p:spPr>
          <a:xfrm>
            <a:off x="2550104" y="2712461"/>
            <a:ext cx="1492432"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malonyl-CoA-ACP transferase(MT)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42" name="弧 106"/>
          <p:cNvSpPr/>
          <p:nvPr/>
        </p:nvSpPr>
        <p:spPr>
          <a:xfrm flipH="1">
            <a:off x="4035053" y="2823876"/>
            <a:ext cx="548100" cy="406857"/>
          </a:xfrm>
          <a:prstGeom prst="arc">
            <a:avLst>
              <a:gd name="adj1" fmla="val 17016979"/>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3" name="文本框 108"/>
          <p:cNvSpPr txBox="1"/>
          <p:nvPr/>
        </p:nvSpPr>
        <p:spPr>
          <a:xfrm>
            <a:off x="4226425" y="2741559"/>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ACP-SH</a:t>
            </a:r>
            <a:endParaRPr kumimoji="1" lang="zh-CN" altLang="en-US" sz="1200" b="1" dirty="0">
              <a:latin typeface="Times New Roman" panose="02020503050405090304" pitchFamily="18" charset="0"/>
              <a:cs typeface="Times New Roman" panose="02020503050405090304" pitchFamily="18" charset="0"/>
            </a:endParaRPr>
          </a:p>
        </p:txBody>
      </p:sp>
      <p:pic>
        <p:nvPicPr>
          <p:cNvPr id="50" name="图片 49" descr="图示&#10;&#10;描述已自动生成"/>
          <p:cNvPicPr>
            <a:picLocks noChangeAspect="1"/>
          </p:cNvPicPr>
          <p:nvPr/>
        </p:nvPicPr>
        <p:blipFill>
          <a:blip r:embed="rId9"/>
          <a:stretch>
            <a:fillRect/>
          </a:stretch>
        </p:blipFill>
        <p:spPr>
          <a:xfrm>
            <a:off x="4825685" y="3264149"/>
            <a:ext cx="836339" cy="841666"/>
          </a:xfrm>
          <a:prstGeom prst="rect">
            <a:avLst/>
          </a:prstGeom>
        </p:spPr>
      </p:pic>
      <p:sp>
        <p:nvSpPr>
          <p:cNvPr id="45" name="文本框 108"/>
          <p:cNvSpPr txBox="1"/>
          <p:nvPr/>
        </p:nvSpPr>
        <p:spPr>
          <a:xfrm>
            <a:off x="4240536" y="3090550"/>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51" name="文本框 50"/>
          <p:cNvSpPr txBox="1"/>
          <p:nvPr/>
        </p:nvSpPr>
        <p:spPr>
          <a:xfrm>
            <a:off x="3253278" y="3358792"/>
            <a:ext cx="1556836"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Malonyl-ACP</a:t>
            </a:r>
            <a:endParaRPr kumimoji="1" lang="zh-CN" altLang="en-US" b="1" dirty="0">
              <a:latin typeface="Times New Roman" panose="02020503050405090304" pitchFamily="18" charset="0"/>
              <a:cs typeface="Times New Roman" panose="02020503050405090304" pitchFamily="18" charset="0"/>
            </a:endParaRPr>
          </a:p>
        </p:txBody>
      </p:sp>
      <p:cxnSp>
        <p:nvCxnSpPr>
          <p:cNvPr id="53" name="肘形连接符 52"/>
          <p:cNvCxnSpPr>
            <a:stCxn id="18" idx="3"/>
          </p:cNvCxnSpPr>
          <p:nvPr/>
        </p:nvCxnSpPr>
        <p:spPr>
          <a:xfrm flipH="1">
            <a:off x="4038762" y="1143828"/>
            <a:ext cx="1220850" cy="3083414"/>
          </a:xfrm>
          <a:prstGeom prst="bentConnector4">
            <a:avLst>
              <a:gd name="adj1" fmla="val -74694"/>
              <a:gd name="adj2" fmla="val 99927"/>
            </a:avLst>
          </a:prstGeom>
          <a:ln>
            <a:tailEnd type="triangle"/>
          </a:ln>
        </p:spPr>
        <p:style>
          <a:lnRef idx="2">
            <a:schemeClr val="dk1"/>
          </a:lnRef>
          <a:fillRef idx="0">
            <a:schemeClr val="dk1"/>
          </a:fillRef>
          <a:effectRef idx="1">
            <a:schemeClr val="dk1"/>
          </a:effectRef>
          <a:fontRef idx="minor">
            <a:schemeClr val="tx1"/>
          </a:fontRef>
        </p:style>
      </p:cxnSp>
      <p:cxnSp>
        <p:nvCxnSpPr>
          <p:cNvPr id="57" name="直线箭头连接符 56"/>
          <p:cNvCxnSpPr>
            <a:stCxn id="51" idx="2"/>
            <a:endCxn id="78" idx="0"/>
          </p:cNvCxnSpPr>
          <p:nvPr/>
        </p:nvCxnSpPr>
        <p:spPr>
          <a:xfrm>
            <a:off x="4031696" y="3728124"/>
            <a:ext cx="7066" cy="9713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8" name="文本框 57">
            <a:hlinkClick r:id="rId8" action="ppaction://hlinksldjump"/>
          </p:cNvPr>
          <p:cNvSpPr txBox="1"/>
          <p:nvPr/>
        </p:nvSpPr>
        <p:spPr>
          <a:xfrm>
            <a:off x="5915924" y="1786252"/>
            <a:ext cx="1492432"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acetyl-CoA-ACP transferase(AT)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59" name="弧 106"/>
          <p:cNvSpPr/>
          <p:nvPr/>
        </p:nvSpPr>
        <p:spPr>
          <a:xfrm flipH="1">
            <a:off x="4037245" y="4143551"/>
            <a:ext cx="548100" cy="406857"/>
          </a:xfrm>
          <a:prstGeom prst="arc">
            <a:avLst>
              <a:gd name="adj1" fmla="val 21432407"/>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76" name="文本框 108"/>
          <p:cNvSpPr txBox="1"/>
          <p:nvPr/>
        </p:nvSpPr>
        <p:spPr>
          <a:xfrm>
            <a:off x="4196479" y="4372966"/>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CO</a:t>
            </a:r>
            <a:r>
              <a:rPr kumimoji="1" lang="en-US" altLang="zh-CN" sz="1200" b="1" baseline="-25000" dirty="0">
                <a:latin typeface="Times New Roman" panose="02020503050405090304" pitchFamily="18" charset="0"/>
                <a:cs typeface="Times New Roman" panose="02020503050405090304" pitchFamily="18" charset="0"/>
              </a:rPr>
              <a:t>2</a:t>
            </a:r>
            <a:endParaRPr kumimoji="1" lang="zh-CN" altLang="en-US" sz="1200" b="1" dirty="0">
              <a:latin typeface="Times New Roman" panose="02020503050405090304" pitchFamily="18" charset="0"/>
              <a:cs typeface="Times New Roman" panose="02020503050405090304" pitchFamily="18" charset="0"/>
            </a:endParaRPr>
          </a:p>
        </p:txBody>
      </p:sp>
      <p:sp>
        <p:nvSpPr>
          <p:cNvPr id="78" name="文本框 77"/>
          <p:cNvSpPr txBox="1"/>
          <p:nvPr/>
        </p:nvSpPr>
        <p:spPr>
          <a:xfrm>
            <a:off x="2971771" y="4699424"/>
            <a:ext cx="2133982" cy="369332"/>
          </a:xfrm>
          <a:prstGeom prst="rect">
            <a:avLst/>
          </a:prstGeom>
          <a:noFill/>
        </p:spPr>
        <p:txBody>
          <a:bodyPr wrap="none" rtlCol="0">
            <a:spAutoFit/>
          </a:bodyPr>
          <a:lstStyle/>
          <a:p>
            <a:pPr algn="ctr"/>
            <a:r>
              <a:rPr kumimoji="1" lang="el-GR" altLang="zh-CN" b="1" dirty="0">
                <a:latin typeface="Times New Roman" panose="02020503050405090304" pitchFamily="18" charset="0"/>
                <a:cs typeface="Times New Roman" panose="02020503050405090304" pitchFamily="18" charset="0"/>
              </a:rPr>
              <a:t>β-</a:t>
            </a:r>
            <a:r>
              <a:rPr kumimoji="1" lang="en-US" altLang="zh-CN" b="1" dirty="0" err="1">
                <a:latin typeface="Times New Roman" panose="02020503050405090304" pitchFamily="18" charset="0"/>
                <a:cs typeface="Times New Roman" panose="02020503050405090304" pitchFamily="18" charset="0"/>
              </a:rPr>
              <a:t>ketobutyryl</a:t>
            </a:r>
            <a:r>
              <a:rPr kumimoji="1" lang="en-US" altLang="zh-CN" b="1" dirty="0">
                <a:latin typeface="Times New Roman" panose="02020503050405090304" pitchFamily="18" charset="0"/>
                <a:cs typeface="Times New Roman" panose="02020503050405090304" pitchFamily="18" charset="0"/>
              </a:rPr>
              <a:t>-ACP </a:t>
            </a:r>
            <a:endParaRPr kumimoji="1" lang="en-US" altLang="zh-CN" b="1" dirty="0">
              <a:latin typeface="Times New Roman" panose="02020503050405090304" pitchFamily="18" charset="0"/>
              <a:cs typeface="Times New Roman" panose="02020503050405090304" pitchFamily="18" charset="0"/>
            </a:endParaRPr>
          </a:p>
        </p:txBody>
      </p:sp>
      <p:pic>
        <p:nvPicPr>
          <p:cNvPr id="82" name="图片 81" descr="图示&#10;&#10;描述已自动生成"/>
          <p:cNvPicPr>
            <a:picLocks noChangeAspect="1"/>
          </p:cNvPicPr>
          <p:nvPr/>
        </p:nvPicPr>
        <p:blipFill rotWithShape="1">
          <a:blip r:embed="rId6"/>
          <a:srcRect l="26703" t="19769" r="21311" b="72966"/>
          <a:stretch>
            <a:fillRect/>
          </a:stretch>
        </p:blipFill>
        <p:spPr>
          <a:xfrm>
            <a:off x="4985375" y="4583410"/>
            <a:ext cx="1334575" cy="564809"/>
          </a:xfrm>
          <a:prstGeom prst="rect">
            <a:avLst/>
          </a:prstGeom>
        </p:spPr>
      </p:pic>
      <p:sp>
        <p:nvSpPr>
          <p:cNvPr id="84" name="文本框 83">
            <a:hlinkClick r:id="rId8" action="ppaction://hlinksldjump"/>
          </p:cNvPr>
          <p:cNvSpPr txBox="1"/>
          <p:nvPr/>
        </p:nvSpPr>
        <p:spPr>
          <a:xfrm>
            <a:off x="2547177" y="3873051"/>
            <a:ext cx="1492432" cy="461665"/>
          </a:xfrm>
          <a:prstGeom prst="rect">
            <a:avLst/>
          </a:prstGeom>
          <a:noFill/>
        </p:spPr>
        <p:txBody>
          <a:bodyPr wrap="square" rtlCol="0">
            <a:spAutoFit/>
          </a:bodyPr>
          <a:lstStyle/>
          <a:p>
            <a:pPr algn="r"/>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ketoacyl-ACP synthase(KS)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cxnSp>
        <p:nvCxnSpPr>
          <p:cNvPr id="85" name="直线箭头连接符 84"/>
          <p:cNvCxnSpPr>
            <a:stCxn id="78" idx="2"/>
            <a:endCxn id="90" idx="0"/>
          </p:cNvCxnSpPr>
          <p:nvPr/>
        </p:nvCxnSpPr>
        <p:spPr>
          <a:xfrm>
            <a:off x="4038762" y="5068756"/>
            <a:ext cx="3275" cy="8056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6" name="文本框 85">
            <a:hlinkClick r:id="rId8" action="ppaction://hlinksldjump"/>
          </p:cNvPr>
          <p:cNvSpPr txBox="1"/>
          <p:nvPr/>
        </p:nvSpPr>
        <p:spPr>
          <a:xfrm>
            <a:off x="2557361" y="5208685"/>
            <a:ext cx="1492432" cy="461665"/>
          </a:xfrm>
          <a:prstGeom prst="rect">
            <a:avLst/>
          </a:prstGeom>
          <a:noFill/>
        </p:spPr>
        <p:txBody>
          <a:bodyPr wrap="square" rtlCol="0">
            <a:spAutoFit/>
          </a:bodyPr>
          <a:lstStyle/>
          <a:p>
            <a:pPr algn="r"/>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ketoacyl-ACP reductase(KR)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87" name="弧 106"/>
          <p:cNvSpPr/>
          <p:nvPr/>
        </p:nvSpPr>
        <p:spPr>
          <a:xfrm flipH="1">
            <a:off x="4042310" y="5320100"/>
            <a:ext cx="548100" cy="406857"/>
          </a:xfrm>
          <a:prstGeom prst="arc">
            <a:avLst>
              <a:gd name="adj1" fmla="val 17016979"/>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88" name="文本框 108"/>
          <p:cNvSpPr txBox="1"/>
          <p:nvPr/>
        </p:nvSpPr>
        <p:spPr>
          <a:xfrm>
            <a:off x="4233682" y="5237783"/>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NADPH+H</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89" name="文本框 108"/>
          <p:cNvSpPr txBox="1"/>
          <p:nvPr/>
        </p:nvSpPr>
        <p:spPr>
          <a:xfrm>
            <a:off x="4247793" y="5586774"/>
            <a:ext cx="156449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NADP</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90" name="文本框 89"/>
          <p:cNvSpPr txBox="1"/>
          <p:nvPr/>
        </p:nvSpPr>
        <p:spPr>
          <a:xfrm>
            <a:off x="2778357" y="5874397"/>
            <a:ext cx="2527360" cy="369332"/>
          </a:xfrm>
          <a:prstGeom prst="rect">
            <a:avLst/>
          </a:prstGeom>
          <a:noFill/>
        </p:spPr>
        <p:txBody>
          <a:bodyPr wrap="none" rtlCol="0">
            <a:spAutoFit/>
          </a:bodyPr>
          <a:lstStyle/>
          <a:p>
            <a:pPr algn="ctr"/>
            <a:r>
              <a:rPr kumimoji="1" lang="el-GR" altLang="zh-CN" b="1" dirty="0">
                <a:latin typeface="Times New Roman" panose="02020503050405090304" pitchFamily="18" charset="0"/>
                <a:cs typeface="Times New Roman" panose="02020503050405090304" pitchFamily="18" charset="0"/>
              </a:rPr>
              <a:t>β-</a:t>
            </a:r>
            <a:r>
              <a:rPr kumimoji="1" lang="en-US" altLang="zh-CN" b="1" dirty="0" err="1">
                <a:latin typeface="Times New Roman" panose="02020503050405090304" pitchFamily="18" charset="0"/>
                <a:cs typeface="Times New Roman" panose="02020503050405090304" pitchFamily="18" charset="0"/>
              </a:rPr>
              <a:t>hydroxybutyryl</a:t>
            </a:r>
            <a:r>
              <a:rPr kumimoji="1" lang="en-US" altLang="zh-CN" b="1" dirty="0">
                <a:latin typeface="Times New Roman" panose="02020503050405090304" pitchFamily="18" charset="0"/>
                <a:cs typeface="Times New Roman" panose="02020503050405090304" pitchFamily="18" charset="0"/>
              </a:rPr>
              <a:t>-ACP </a:t>
            </a:r>
            <a:endParaRPr kumimoji="1" lang="en-US" altLang="zh-CN" b="1" dirty="0">
              <a:latin typeface="Times New Roman" panose="02020503050405090304" pitchFamily="18" charset="0"/>
              <a:cs typeface="Times New Roman" panose="02020503050405090304" pitchFamily="18" charset="0"/>
            </a:endParaRPr>
          </a:p>
        </p:txBody>
      </p:sp>
      <p:pic>
        <p:nvPicPr>
          <p:cNvPr id="95" name="图片 94" descr="图示&#10;&#10;描述已自动生成"/>
          <p:cNvPicPr>
            <a:picLocks noChangeAspect="1"/>
          </p:cNvPicPr>
          <p:nvPr/>
        </p:nvPicPr>
        <p:blipFill rotWithShape="1">
          <a:blip r:embed="rId6"/>
          <a:srcRect l="26843" t="43019" r="24348" b="49507"/>
          <a:stretch>
            <a:fillRect/>
          </a:stretch>
        </p:blipFill>
        <p:spPr>
          <a:xfrm>
            <a:off x="5170576" y="5680987"/>
            <a:ext cx="1217978" cy="564808"/>
          </a:xfrm>
          <a:prstGeom prst="rect">
            <a:avLst/>
          </a:prstGeom>
        </p:spPr>
      </p:pic>
      <p:cxnSp>
        <p:nvCxnSpPr>
          <p:cNvPr id="96" name="直线箭头连接符 95"/>
          <p:cNvCxnSpPr/>
          <p:nvPr/>
        </p:nvCxnSpPr>
        <p:spPr>
          <a:xfrm flipV="1">
            <a:off x="6426975" y="5984604"/>
            <a:ext cx="1830940" cy="47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7" name="弧 96"/>
          <p:cNvSpPr/>
          <p:nvPr/>
        </p:nvSpPr>
        <p:spPr>
          <a:xfrm rot="16200000">
            <a:off x="7107301" y="5853781"/>
            <a:ext cx="470287" cy="731934"/>
          </a:xfrm>
          <a:prstGeom prst="arc">
            <a:avLst>
              <a:gd name="adj1" fmla="val 20930935"/>
              <a:gd name="adj2" fmla="val 5776812"/>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00" name="文本框 99">
            <a:hlinkClick r:id="rId8" action="ppaction://hlinksldjump"/>
          </p:cNvPr>
          <p:cNvSpPr txBox="1"/>
          <p:nvPr/>
        </p:nvSpPr>
        <p:spPr>
          <a:xfrm>
            <a:off x="6611818" y="5529847"/>
            <a:ext cx="1492431" cy="461665"/>
          </a:xfrm>
          <a:prstGeom prst="rect">
            <a:avLst/>
          </a:prstGeom>
          <a:noFill/>
        </p:spPr>
        <p:txBody>
          <a:bodyPr wrap="square" rtlCol="0">
            <a:spAutoFit/>
          </a:bodyPr>
          <a:lstStyle/>
          <a:p>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err="1">
                <a:solidFill>
                  <a:schemeClr val="accent1"/>
                </a:solidFill>
                <a:latin typeface="Times New Roman" panose="02020503050405090304" pitchFamily="18" charset="0"/>
                <a:cs typeface="Times New Roman" panose="02020503050405090304" pitchFamily="18" charset="0"/>
              </a:rPr>
              <a:t>hydroxyacyl</a:t>
            </a:r>
            <a:r>
              <a:rPr kumimoji="1" lang="en-US" altLang="zh-CN" sz="1200" b="1" dirty="0">
                <a:solidFill>
                  <a:schemeClr val="accent1"/>
                </a:solidFill>
                <a:latin typeface="Times New Roman" panose="02020503050405090304" pitchFamily="18" charset="0"/>
                <a:cs typeface="Times New Roman" panose="02020503050405090304" pitchFamily="18" charset="0"/>
              </a:rPr>
              <a:t>-ACP dehydratase(HD)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101" name="文本框 108"/>
          <p:cNvSpPr txBox="1"/>
          <p:nvPr/>
        </p:nvSpPr>
        <p:spPr>
          <a:xfrm>
            <a:off x="7517093" y="6209294"/>
            <a:ext cx="533504"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H</a:t>
            </a:r>
            <a:r>
              <a:rPr kumimoji="1" lang="en-US" altLang="zh-CN" sz="1200" b="1" baseline="-25000" dirty="0">
                <a:latin typeface="Times New Roman" panose="02020503050405090304" pitchFamily="18" charset="0"/>
                <a:cs typeface="Times New Roman" panose="02020503050405090304" pitchFamily="18" charset="0"/>
              </a:rPr>
              <a:t>2</a:t>
            </a:r>
            <a:r>
              <a:rPr kumimoji="1" lang="en-US" altLang="zh-CN" sz="1200" b="1" dirty="0">
                <a:latin typeface="Times New Roman" panose="02020503050405090304" pitchFamily="18" charset="0"/>
                <a:cs typeface="Times New Roman" panose="02020503050405090304" pitchFamily="18" charset="0"/>
              </a:rPr>
              <a:t>O</a:t>
            </a:r>
            <a:endParaRPr kumimoji="1" lang="zh-CN" altLang="en-US" sz="1200" b="1" dirty="0">
              <a:latin typeface="Times New Roman" panose="02020503050405090304" pitchFamily="18" charset="0"/>
              <a:cs typeface="Times New Roman" panose="02020503050405090304" pitchFamily="18" charset="0"/>
            </a:endParaRPr>
          </a:p>
        </p:txBody>
      </p:sp>
      <p:sp>
        <p:nvSpPr>
          <p:cNvPr id="102" name="文本框 101"/>
          <p:cNvSpPr txBox="1"/>
          <p:nvPr/>
        </p:nvSpPr>
        <p:spPr>
          <a:xfrm>
            <a:off x="8242169" y="5799938"/>
            <a:ext cx="2566793"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trans-</a:t>
            </a:r>
            <a:r>
              <a:rPr kumimoji="1" lang="el-GR" altLang="zh-CN" b="1" dirty="0">
                <a:latin typeface="Times New Roman" panose="02020503050405090304" pitchFamily="18" charset="0"/>
                <a:cs typeface="Times New Roman" panose="02020503050405090304" pitchFamily="18" charset="0"/>
              </a:rPr>
              <a:t>Δ2-</a:t>
            </a:r>
            <a:r>
              <a:rPr kumimoji="1" lang="en-US" altLang="zh-CN" b="1" dirty="0" err="1">
                <a:latin typeface="Times New Roman" panose="02020503050405090304" pitchFamily="18" charset="0"/>
                <a:cs typeface="Times New Roman" panose="02020503050405090304" pitchFamily="18" charset="0"/>
              </a:rPr>
              <a:t>butenoyl</a:t>
            </a:r>
            <a:r>
              <a:rPr kumimoji="1" lang="en-US" altLang="zh-CN" b="1" dirty="0">
                <a:latin typeface="Times New Roman" panose="02020503050405090304" pitchFamily="18" charset="0"/>
                <a:cs typeface="Times New Roman" panose="02020503050405090304" pitchFamily="18" charset="0"/>
              </a:rPr>
              <a:t>-ACP </a:t>
            </a:r>
            <a:endParaRPr kumimoji="1" lang="en-US" altLang="zh-CN" b="1" dirty="0">
              <a:latin typeface="Times New Roman" panose="02020503050405090304" pitchFamily="18" charset="0"/>
              <a:cs typeface="Times New Roman" panose="02020503050405090304" pitchFamily="18" charset="0"/>
            </a:endParaRPr>
          </a:p>
        </p:txBody>
      </p:sp>
      <p:sp>
        <p:nvSpPr>
          <p:cNvPr id="103" name="文本框 102"/>
          <p:cNvSpPr txBox="1"/>
          <p:nvPr/>
        </p:nvSpPr>
        <p:spPr>
          <a:xfrm>
            <a:off x="8769556" y="4699424"/>
            <a:ext cx="1512017"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butyryl-ACP </a:t>
            </a:r>
            <a:endParaRPr kumimoji="1" lang="en-US" altLang="zh-CN" b="1" dirty="0">
              <a:latin typeface="Times New Roman" panose="02020503050405090304" pitchFamily="18" charset="0"/>
              <a:cs typeface="Times New Roman" panose="02020503050405090304" pitchFamily="18" charset="0"/>
            </a:endParaRPr>
          </a:p>
        </p:txBody>
      </p:sp>
      <p:cxnSp>
        <p:nvCxnSpPr>
          <p:cNvPr id="105" name="直线箭头连接符 104"/>
          <p:cNvCxnSpPr>
            <a:stCxn id="102" idx="0"/>
            <a:endCxn id="103" idx="2"/>
          </p:cNvCxnSpPr>
          <p:nvPr/>
        </p:nvCxnSpPr>
        <p:spPr>
          <a:xfrm flipH="1" flipV="1">
            <a:off x="9525565" y="5068756"/>
            <a:ext cx="1" cy="7311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0" name="弧 106"/>
          <p:cNvSpPr/>
          <p:nvPr/>
        </p:nvSpPr>
        <p:spPr>
          <a:xfrm flipH="1" flipV="1">
            <a:off x="9525564" y="5233671"/>
            <a:ext cx="756007" cy="461665"/>
          </a:xfrm>
          <a:prstGeom prst="arc">
            <a:avLst>
              <a:gd name="adj1" fmla="val 17016979"/>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11" name="文本框 108"/>
          <p:cNvSpPr txBox="1"/>
          <p:nvPr/>
        </p:nvSpPr>
        <p:spPr>
          <a:xfrm>
            <a:off x="9803790" y="5573470"/>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NADPH+H</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112" name="文本框 108"/>
          <p:cNvSpPr txBox="1"/>
          <p:nvPr/>
        </p:nvSpPr>
        <p:spPr>
          <a:xfrm>
            <a:off x="9826155" y="5078538"/>
            <a:ext cx="156449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NADP</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pic>
        <p:nvPicPr>
          <p:cNvPr id="114" name="图片 113" descr="图示&#10;&#10;描述已自动生成"/>
          <p:cNvPicPr>
            <a:picLocks noChangeAspect="1"/>
          </p:cNvPicPr>
          <p:nvPr/>
        </p:nvPicPr>
        <p:blipFill rotWithShape="1">
          <a:blip r:embed="rId10"/>
          <a:srcRect l="23545" t="86304" r="29141" b="6730"/>
          <a:stretch>
            <a:fillRect/>
          </a:stretch>
        </p:blipFill>
        <p:spPr>
          <a:xfrm>
            <a:off x="10281571" y="4552634"/>
            <a:ext cx="1447338" cy="567803"/>
          </a:xfrm>
          <a:prstGeom prst="rect">
            <a:avLst/>
          </a:prstGeom>
        </p:spPr>
      </p:pic>
      <p:sp>
        <p:nvSpPr>
          <p:cNvPr id="118" name="文本框 117"/>
          <p:cNvSpPr txBox="1"/>
          <p:nvPr/>
        </p:nvSpPr>
        <p:spPr>
          <a:xfrm>
            <a:off x="8660552" y="3429000"/>
            <a:ext cx="1730025"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Palmitoyl-ACP </a:t>
            </a:r>
            <a:endParaRPr kumimoji="1" lang="en-US" altLang="zh-CN" b="1" dirty="0">
              <a:latin typeface="Times New Roman" panose="02020503050405090304" pitchFamily="18" charset="0"/>
              <a:cs typeface="Times New Roman" panose="02020503050405090304" pitchFamily="18" charset="0"/>
            </a:endParaRPr>
          </a:p>
        </p:txBody>
      </p:sp>
      <p:cxnSp>
        <p:nvCxnSpPr>
          <p:cNvPr id="120" name="直线箭头连接符 119"/>
          <p:cNvCxnSpPr>
            <a:stCxn id="103" idx="0"/>
            <a:endCxn id="118" idx="2"/>
          </p:cNvCxnSpPr>
          <p:nvPr/>
        </p:nvCxnSpPr>
        <p:spPr>
          <a:xfrm flipV="1">
            <a:off x="9525565" y="3798332"/>
            <a:ext cx="0" cy="90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3" name="文本框 108"/>
          <p:cNvSpPr txBox="1"/>
          <p:nvPr/>
        </p:nvSpPr>
        <p:spPr>
          <a:xfrm>
            <a:off x="9533254" y="4056834"/>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6 more additions</a:t>
            </a:r>
            <a:endParaRPr kumimoji="1" lang="zh-CN" altLang="en-US" sz="1200" b="1" dirty="0">
              <a:latin typeface="Times New Roman" panose="02020503050405090304" pitchFamily="18" charset="0"/>
              <a:cs typeface="Times New Roman" panose="02020503050405090304" pitchFamily="18" charset="0"/>
            </a:endParaRPr>
          </a:p>
        </p:txBody>
      </p:sp>
      <p:sp>
        <p:nvSpPr>
          <p:cNvPr id="124" name="文本框 123"/>
          <p:cNvSpPr txBox="1"/>
          <p:nvPr/>
        </p:nvSpPr>
        <p:spPr>
          <a:xfrm>
            <a:off x="8929887" y="2218467"/>
            <a:ext cx="1191353"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Palmitate </a:t>
            </a:r>
            <a:endParaRPr kumimoji="1" lang="en-US" altLang="zh-CN" b="1" dirty="0">
              <a:latin typeface="Times New Roman" panose="02020503050405090304" pitchFamily="18" charset="0"/>
              <a:cs typeface="Times New Roman" panose="02020503050405090304" pitchFamily="18" charset="0"/>
            </a:endParaRPr>
          </a:p>
        </p:txBody>
      </p:sp>
      <p:cxnSp>
        <p:nvCxnSpPr>
          <p:cNvPr id="126" name="直线箭头连接符 125"/>
          <p:cNvCxnSpPr>
            <a:stCxn id="118" idx="0"/>
            <a:endCxn id="124" idx="2"/>
          </p:cNvCxnSpPr>
          <p:nvPr/>
        </p:nvCxnSpPr>
        <p:spPr>
          <a:xfrm flipH="1" flipV="1">
            <a:off x="9525564" y="2587799"/>
            <a:ext cx="1" cy="8412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0" name="弧 106"/>
          <p:cNvSpPr/>
          <p:nvPr/>
        </p:nvSpPr>
        <p:spPr>
          <a:xfrm flipH="1" flipV="1">
            <a:off x="9522104" y="2821385"/>
            <a:ext cx="756007" cy="461665"/>
          </a:xfrm>
          <a:prstGeom prst="arc">
            <a:avLst>
              <a:gd name="adj1" fmla="val 17016979"/>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31" name="文本框 108"/>
          <p:cNvSpPr txBox="1"/>
          <p:nvPr/>
        </p:nvSpPr>
        <p:spPr>
          <a:xfrm>
            <a:off x="9800330" y="3161184"/>
            <a:ext cx="1348707" cy="276999"/>
          </a:xfrm>
          <a:prstGeom prst="rect">
            <a:avLst/>
          </a:prstGeom>
          <a:noFill/>
        </p:spPr>
        <p:txBody>
          <a:bodyPr wrap="square" rtlCol="0">
            <a:spAutoFit/>
          </a:bodyPr>
          <a:lstStyle/>
          <a:p>
            <a:r>
              <a:rPr kumimoji="1" lang="en-US" altLang="zh-CN" sz="1200" b="1" dirty="0">
                <a:latin typeface="Times New Roman" panose="02020503050405090304" pitchFamily="18" charset="0"/>
                <a:cs typeface="Times New Roman" panose="02020503050405090304" pitchFamily="18" charset="0"/>
              </a:rPr>
              <a:t>H</a:t>
            </a:r>
            <a:r>
              <a:rPr kumimoji="1" lang="en-US" altLang="zh-CN" sz="1200" b="1" baseline="-25000" dirty="0">
                <a:latin typeface="Times New Roman" panose="02020503050405090304" pitchFamily="18" charset="0"/>
                <a:cs typeface="Times New Roman" panose="02020503050405090304" pitchFamily="18" charset="0"/>
              </a:rPr>
              <a:t>2</a:t>
            </a:r>
            <a:r>
              <a:rPr kumimoji="1" lang="en-US" altLang="zh-CN" sz="1200" b="1" dirty="0">
                <a:latin typeface="Times New Roman" panose="02020503050405090304" pitchFamily="18" charset="0"/>
                <a:cs typeface="Times New Roman" panose="02020503050405090304" pitchFamily="18" charset="0"/>
              </a:rPr>
              <a:t>O</a:t>
            </a:r>
            <a:endParaRPr kumimoji="1" lang="zh-CN" altLang="en-US" sz="1200" b="1" dirty="0">
              <a:latin typeface="Times New Roman" panose="02020503050405090304" pitchFamily="18" charset="0"/>
              <a:cs typeface="Times New Roman" panose="02020503050405090304" pitchFamily="18" charset="0"/>
            </a:endParaRPr>
          </a:p>
        </p:txBody>
      </p:sp>
      <p:sp>
        <p:nvSpPr>
          <p:cNvPr id="132" name="文本框 108">
            <a:hlinkClick r:id="rId11" tooltip="" action="ppaction://hlinksldjump"/>
          </p:cNvPr>
          <p:cNvSpPr txBox="1"/>
          <p:nvPr/>
        </p:nvSpPr>
        <p:spPr>
          <a:xfrm>
            <a:off x="9822695" y="2666252"/>
            <a:ext cx="1906210" cy="307777"/>
          </a:xfrm>
          <a:prstGeom prst="rect">
            <a:avLst/>
          </a:prstGeom>
          <a:noFill/>
        </p:spPr>
        <p:txBody>
          <a:bodyPr wrap="square" rtlCol="0">
            <a:spAutoFit/>
          </a:bodyPr>
          <a:lstStyle/>
          <a:p>
            <a:pPr algn="l"/>
            <a:r>
              <a:rPr kumimoji="1" lang="en-US" altLang="zh-CN" sz="1400" b="1" dirty="0">
                <a:solidFill>
                  <a:schemeClr val="accent1"/>
                </a:solidFill>
                <a:latin typeface="Times New Roman" panose="02020503050405090304" pitchFamily="18" charset="0"/>
                <a:cs typeface="Times New Roman" panose="02020503050405090304" pitchFamily="18" charset="0"/>
              </a:rPr>
              <a:t>Fatty acid synthase</a:t>
            </a:r>
            <a:endParaRPr kumimoji="1" lang="zh-CN" altLang="en-US" sz="1400" b="1" dirty="0">
              <a:solidFill>
                <a:schemeClr val="accent1"/>
              </a:solidFill>
              <a:latin typeface="Times New Roman" panose="02020503050405090304" pitchFamily="18" charset="0"/>
              <a:cs typeface="Times New Roman" panose="02020503050405090304" pitchFamily="18" charset="0"/>
            </a:endParaRPr>
          </a:p>
        </p:txBody>
      </p:sp>
      <p:sp>
        <p:nvSpPr>
          <p:cNvPr id="133" name="文本框 132">
            <a:hlinkClick r:id="rId8" action="ppaction://hlinksldjump"/>
          </p:cNvPr>
          <p:cNvSpPr txBox="1"/>
          <p:nvPr/>
        </p:nvSpPr>
        <p:spPr>
          <a:xfrm>
            <a:off x="8009654" y="5215546"/>
            <a:ext cx="1492431"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enoyl-ACP reductase(ER) </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pic>
        <p:nvPicPr>
          <p:cNvPr id="135" name="图片 134"/>
          <p:cNvPicPr>
            <a:picLocks noChangeAspect="1"/>
          </p:cNvPicPr>
          <p:nvPr/>
        </p:nvPicPr>
        <p:blipFill>
          <a:blip r:embed="rId12"/>
          <a:stretch>
            <a:fillRect/>
          </a:stretch>
        </p:blipFill>
        <p:spPr>
          <a:xfrm>
            <a:off x="2792808" y="1663563"/>
            <a:ext cx="320403" cy="327523"/>
          </a:xfrm>
          <a:prstGeom prst="rect">
            <a:avLst/>
          </a:prstGeom>
        </p:spPr>
      </p:pic>
      <p:cxnSp>
        <p:nvCxnSpPr>
          <p:cNvPr id="137" name="肘形连接符 136"/>
          <p:cNvCxnSpPr/>
          <p:nvPr/>
        </p:nvCxnSpPr>
        <p:spPr>
          <a:xfrm>
            <a:off x="661481" y="1325678"/>
            <a:ext cx="2114203" cy="460574"/>
          </a:xfrm>
          <a:prstGeom prst="bentConnector3">
            <a:avLst>
              <a:gd name="adj1" fmla="val -152"/>
            </a:avLst>
          </a:prstGeom>
          <a:ln>
            <a:tailEnd type="triangle"/>
          </a:ln>
        </p:spPr>
        <p:style>
          <a:lnRef idx="2">
            <a:schemeClr val="dk1"/>
          </a:lnRef>
          <a:fillRef idx="0">
            <a:schemeClr val="dk1"/>
          </a:fillRef>
          <a:effectRef idx="1">
            <a:schemeClr val="dk1"/>
          </a:effectRef>
          <a:fontRef idx="minor">
            <a:schemeClr val="tx1"/>
          </a:fontRef>
        </p:style>
      </p:cxnSp>
      <p:sp>
        <p:nvSpPr>
          <p:cNvPr id="140" name="文本框 139"/>
          <p:cNvSpPr txBox="1"/>
          <p:nvPr/>
        </p:nvSpPr>
        <p:spPr>
          <a:xfrm>
            <a:off x="218577" y="1849135"/>
            <a:ext cx="1659429"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Palmitoyl-CoA</a:t>
            </a:r>
            <a:endParaRPr kumimoji="1" lang="zh-CN" altLang="en-US" b="1" dirty="0">
              <a:latin typeface="Times New Roman" panose="02020503050405090304" pitchFamily="18" charset="0"/>
              <a:cs typeface="Times New Roman" panose="02020503050405090304" pitchFamily="18" charset="0"/>
            </a:endParaRPr>
          </a:p>
        </p:txBody>
      </p:sp>
      <p:pic>
        <p:nvPicPr>
          <p:cNvPr id="141" name="图片 140"/>
          <p:cNvPicPr>
            <a:picLocks noChangeAspect="1"/>
          </p:cNvPicPr>
          <p:nvPr/>
        </p:nvPicPr>
        <p:blipFill>
          <a:blip r:embed="rId13"/>
          <a:stretch>
            <a:fillRect/>
          </a:stretch>
        </p:blipFill>
        <p:spPr>
          <a:xfrm>
            <a:off x="2786388" y="2017084"/>
            <a:ext cx="319781" cy="326733"/>
          </a:xfrm>
          <a:prstGeom prst="rect">
            <a:avLst/>
          </a:prstGeom>
        </p:spPr>
      </p:pic>
      <p:cxnSp>
        <p:nvCxnSpPr>
          <p:cNvPr id="143" name="直线箭头连接符 142"/>
          <p:cNvCxnSpPr/>
          <p:nvPr/>
        </p:nvCxnSpPr>
        <p:spPr>
          <a:xfrm>
            <a:off x="1886670" y="2064690"/>
            <a:ext cx="86044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4" name="文本框 143"/>
          <p:cNvSpPr txBox="1"/>
          <p:nvPr/>
        </p:nvSpPr>
        <p:spPr>
          <a:xfrm>
            <a:off x="208770" y="2386798"/>
            <a:ext cx="2428870"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Glucagon, epinephrine</a:t>
            </a:r>
            <a:endParaRPr kumimoji="1" lang="zh-CN" altLang="en-US" b="1" dirty="0">
              <a:latin typeface="Times New Roman" panose="02020503050405090304" pitchFamily="18" charset="0"/>
              <a:cs typeface="Times New Roman" panose="02020503050405090304" pitchFamily="18" charset="0"/>
            </a:endParaRPr>
          </a:p>
        </p:txBody>
      </p:sp>
      <p:cxnSp>
        <p:nvCxnSpPr>
          <p:cNvPr id="146" name="肘形连接符 145"/>
          <p:cNvCxnSpPr>
            <a:endCxn id="141" idx="2"/>
          </p:cNvCxnSpPr>
          <p:nvPr/>
        </p:nvCxnSpPr>
        <p:spPr>
          <a:xfrm flipV="1">
            <a:off x="2637640" y="2343817"/>
            <a:ext cx="308639" cy="24329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47" name="文本框 146"/>
          <p:cNvSpPr txBox="1"/>
          <p:nvPr/>
        </p:nvSpPr>
        <p:spPr>
          <a:xfrm>
            <a:off x="6997907" y="963454"/>
            <a:ext cx="2550699"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Unsaturated fatty acids </a:t>
            </a:r>
            <a:endParaRPr kumimoji="1" lang="en-US" altLang="zh-CN" b="1" dirty="0">
              <a:latin typeface="Times New Roman" panose="02020503050405090304" pitchFamily="18" charset="0"/>
              <a:cs typeface="Times New Roman" panose="02020503050405090304" pitchFamily="18" charset="0"/>
            </a:endParaRPr>
          </a:p>
        </p:txBody>
      </p:sp>
      <p:sp>
        <p:nvSpPr>
          <p:cNvPr id="148" name="文本框 147"/>
          <p:cNvSpPr txBox="1"/>
          <p:nvPr/>
        </p:nvSpPr>
        <p:spPr>
          <a:xfrm>
            <a:off x="9533254" y="968345"/>
            <a:ext cx="2448107"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Long-chain fatty acids </a:t>
            </a:r>
            <a:endParaRPr kumimoji="1" lang="en-US" altLang="zh-CN" b="1" dirty="0">
              <a:latin typeface="Times New Roman" panose="02020503050405090304" pitchFamily="18" charset="0"/>
              <a:cs typeface="Times New Roman" panose="02020503050405090304" pitchFamily="18" charset="0"/>
            </a:endParaRPr>
          </a:p>
        </p:txBody>
      </p:sp>
      <p:cxnSp>
        <p:nvCxnSpPr>
          <p:cNvPr id="150" name="直线箭头连接符 149"/>
          <p:cNvCxnSpPr>
            <a:endCxn id="147" idx="2"/>
          </p:cNvCxnSpPr>
          <p:nvPr/>
        </p:nvCxnSpPr>
        <p:spPr>
          <a:xfrm flipH="1" flipV="1">
            <a:off x="8273257" y="1332786"/>
            <a:ext cx="1057628" cy="9151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2" name="直线箭头连接符 151"/>
          <p:cNvCxnSpPr>
            <a:endCxn id="148" idx="2"/>
          </p:cNvCxnSpPr>
          <p:nvPr/>
        </p:nvCxnSpPr>
        <p:spPr>
          <a:xfrm flipV="1">
            <a:off x="9671282" y="1337677"/>
            <a:ext cx="1086026" cy="9218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3" name="文本框 108"/>
          <p:cNvSpPr txBox="1"/>
          <p:nvPr/>
        </p:nvSpPr>
        <p:spPr>
          <a:xfrm rot="19179379">
            <a:off x="9795364" y="1378758"/>
            <a:ext cx="1906210" cy="523220"/>
          </a:xfrm>
          <a:prstGeom prst="rect">
            <a:avLst/>
          </a:prstGeom>
          <a:noFill/>
        </p:spPr>
        <p:txBody>
          <a:bodyPr wrap="square" rtlCol="0">
            <a:spAutoFit/>
          </a:bodyPr>
          <a:lstStyle/>
          <a:p>
            <a:pPr algn="l"/>
            <a:r>
              <a:rPr kumimoji="1" lang="en-US" altLang="zh-CN" sz="1400" b="1" dirty="0">
                <a:solidFill>
                  <a:schemeClr val="accent1"/>
                </a:solidFill>
                <a:latin typeface="Times New Roman" panose="02020503050405090304" pitchFamily="18" charset="0"/>
                <a:cs typeface="Times New Roman" panose="02020503050405090304" pitchFamily="18" charset="0"/>
              </a:rPr>
              <a:t>Fatty acid </a:t>
            </a:r>
            <a:endParaRPr kumimoji="1" lang="en-US" altLang="zh-CN" sz="1400" b="1" dirty="0">
              <a:solidFill>
                <a:schemeClr val="accent1"/>
              </a:solidFill>
              <a:latin typeface="Times New Roman" panose="02020503050405090304" pitchFamily="18" charset="0"/>
              <a:cs typeface="Times New Roman" panose="02020503050405090304" pitchFamily="18" charset="0"/>
            </a:endParaRPr>
          </a:p>
          <a:p>
            <a:pPr algn="l"/>
            <a:r>
              <a:rPr kumimoji="1" lang="en-US" altLang="zh-CN" sz="1400" b="1" dirty="0">
                <a:solidFill>
                  <a:schemeClr val="accent1"/>
                </a:solidFill>
                <a:latin typeface="Times New Roman" panose="02020503050405090304" pitchFamily="18" charset="0"/>
                <a:cs typeface="Times New Roman" panose="02020503050405090304" pitchFamily="18" charset="0"/>
              </a:rPr>
              <a:t>elongation</a:t>
            </a:r>
            <a:endParaRPr kumimoji="1" lang="zh-CN" altLang="en-US" sz="1400" b="1" dirty="0">
              <a:solidFill>
                <a:schemeClr val="accent1"/>
              </a:solidFill>
              <a:latin typeface="Times New Roman" panose="02020503050405090304" pitchFamily="18" charset="0"/>
              <a:cs typeface="Times New Roman" panose="02020503050405090304" pitchFamily="18" charset="0"/>
            </a:endParaRPr>
          </a:p>
        </p:txBody>
      </p:sp>
      <p:sp>
        <p:nvSpPr>
          <p:cNvPr id="154" name="文本框 108"/>
          <p:cNvSpPr txBox="1"/>
          <p:nvPr/>
        </p:nvSpPr>
        <p:spPr>
          <a:xfrm rot="2505734">
            <a:off x="7921581" y="1906013"/>
            <a:ext cx="1906210" cy="523220"/>
          </a:xfrm>
          <a:prstGeom prst="rect">
            <a:avLst/>
          </a:prstGeom>
          <a:noFill/>
        </p:spPr>
        <p:txBody>
          <a:bodyPr wrap="square" rtlCol="0">
            <a:spAutoFit/>
          </a:bodyPr>
          <a:lstStyle/>
          <a:p>
            <a:pPr algn="l"/>
            <a:r>
              <a:rPr kumimoji="1" lang="en-US" altLang="zh-CN" sz="1400" b="1" dirty="0">
                <a:solidFill>
                  <a:schemeClr val="accent1"/>
                </a:solidFill>
                <a:latin typeface="Times New Roman" panose="02020503050405090304" pitchFamily="18" charset="0"/>
                <a:cs typeface="Times New Roman" panose="02020503050405090304" pitchFamily="18" charset="0"/>
              </a:rPr>
              <a:t>Fatty acid desaturation</a:t>
            </a:r>
            <a:endParaRPr kumimoji="1" lang="zh-CN" altLang="en-US" sz="1400" b="1" dirty="0">
              <a:solidFill>
                <a:schemeClr val="accent1"/>
              </a:solidFill>
              <a:latin typeface="Times New Roman" panose="02020503050405090304" pitchFamily="18" charset="0"/>
              <a:cs typeface="Times New Roman" panose="0202050305040509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9391</Words>
  <Application>WPS Presentation</Application>
  <PresentationFormat>宽屏</PresentationFormat>
  <Paragraphs>634</Paragraphs>
  <Slides>23</Slides>
  <Notes>4</Notes>
  <HiddenSlides>0</HiddenSlides>
  <MMClips>2</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23</vt:i4>
      </vt:variant>
    </vt:vector>
  </HeadingPairs>
  <TitlesOfParts>
    <vt:vector size="40" baseType="lpstr">
      <vt:lpstr>Arial</vt:lpstr>
      <vt:lpstr>SimSun</vt:lpstr>
      <vt:lpstr>Wingdings</vt:lpstr>
      <vt:lpstr>Times New Roman</vt:lpstr>
      <vt:lpstr>Whitney</vt:lpstr>
      <vt:lpstr>Thonburi</vt:lpstr>
      <vt:lpstr>MathPiOneItalic</vt:lpstr>
      <vt:lpstr>MathematicalPi</vt:lpstr>
      <vt:lpstr>Calibri</vt:lpstr>
      <vt:lpstr>Helvetica Neue</vt:lpstr>
      <vt:lpstr>微软雅黑</vt:lpstr>
      <vt:lpstr>汉仪旗黑</vt:lpstr>
      <vt:lpstr>Arial Unicode MS</vt:lpstr>
      <vt:lpstr>Calibri Light</vt:lpstr>
      <vt:lpstr>SimSun</vt:lpstr>
      <vt:lpstr>汉仪书宋二KW</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2949377408@qq.com</dc:creator>
  <cp:lastModifiedBy>wuyile</cp:lastModifiedBy>
  <cp:revision>48</cp:revision>
  <dcterms:created xsi:type="dcterms:W3CDTF">2020-10-31T06:15:35Z</dcterms:created>
  <dcterms:modified xsi:type="dcterms:W3CDTF">2020-10-31T06:15:35Z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1033-2.8.0.4624</vt:lpwstr>
  </property>
</Properties>
</file>